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on" charset="1" panose="00000500000000000000"/>
      <p:regular r:id="rId10"/>
    </p:embeddedFont>
    <p:embeddedFont>
      <p:font typeface="Anton Italics" charset="1" panose="00000500000000000000"/>
      <p:regular r:id="rId11"/>
    </p:embeddedFont>
    <p:embeddedFont>
      <p:font typeface="Bernoru" charset="1" panose="00000A00000000000000"/>
      <p:regular r:id="rId12"/>
    </p:embeddedFont>
    <p:embeddedFont>
      <p:font typeface="Arial Unicode" charset="1" panose="020B0604020202020204"/>
      <p:regular r:id="rId13"/>
    </p:embeddedFont>
    <p:embeddedFont>
      <p:font typeface="Arial Unicode Bold" charset="1" panose="020B0704020202020204"/>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3.png" Type="http://schemas.openxmlformats.org/officeDocument/2006/relationships/image"/><Relationship Id="rId9" Target="../media/image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9.jpe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0.png" Type="http://schemas.openxmlformats.org/officeDocument/2006/relationships/image"/><Relationship Id="rId9"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1.png" Type="http://schemas.openxmlformats.org/officeDocument/2006/relationships/image"/><Relationship Id="rId9"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1.png" Type="http://schemas.openxmlformats.org/officeDocument/2006/relationships/image"/><Relationship Id="rId9"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E184D"/>
        </a:solidFill>
      </p:bgPr>
    </p:bg>
    <p:spTree>
      <p:nvGrpSpPr>
        <p:cNvPr id="1" name=""/>
        <p:cNvGrpSpPr/>
        <p:nvPr/>
      </p:nvGrpSpPr>
      <p:grpSpPr>
        <a:xfrm>
          <a:off x="0" y="0"/>
          <a:ext cx="0" cy="0"/>
          <a:chOff x="0" y="0"/>
          <a:chExt cx="0" cy="0"/>
        </a:xfrm>
      </p:grpSpPr>
      <p:sp>
        <p:nvSpPr>
          <p:cNvPr name="Freeform 2" id="2"/>
          <p:cNvSpPr/>
          <p:nvPr/>
        </p:nvSpPr>
        <p:spPr>
          <a:xfrm flipH="false" flipV="false" rot="0">
            <a:off x="10960381" y="8159297"/>
            <a:ext cx="5159132" cy="638443"/>
          </a:xfrm>
          <a:custGeom>
            <a:avLst/>
            <a:gdLst/>
            <a:ahLst/>
            <a:cxnLst/>
            <a:rect r="r" b="b" t="t" l="l"/>
            <a:pathLst>
              <a:path h="638443" w="5159132">
                <a:moveTo>
                  <a:pt x="0" y="0"/>
                </a:moveTo>
                <a:lnTo>
                  <a:pt x="5159132" y="0"/>
                </a:lnTo>
                <a:lnTo>
                  <a:pt x="5159132" y="638442"/>
                </a:lnTo>
                <a:lnTo>
                  <a:pt x="0" y="638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57345" y="2011491"/>
            <a:ext cx="6841011" cy="6259525"/>
          </a:xfrm>
          <a:custGeom>
            <a:avLst/>
            <a:gdLst/>
            <a:ahLst/>
            <a:cxnLst/>
            <a:rect r="r" b="b" t="t" l="l"/>
            <a:pathLst>
              <a:path h="6259525" w="6841011">
                <a:moveTo>
                  <a:pt x="0" y="0"/>
                </a:moveTo>
                <a:lnTo>
                  <a:pt x="6841011" y="0"/>
                </a:lnTo>
                <a:lnTo>
                  <a:pt x="6841011" y="6259525"/>
                </a:lnTo>
                <a:lnTo>
                  <a:pt x="0" y="62595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394966" y="2724967"/>
            <a:ext cx="8379985" cy="4578972"/>
          </a:xfrm>
          <a:prstGeom prst="rect">
            <a:avLst/>
          </a:prstGeom>
        </p:spPr>
        <p:txBody>
          <a:bodyPr anchor="t" rtlCol="false" tIns="0" lIns="0" bIns="0" rIns="0">
            <a:spAutoFit/>
          </a:bodyPr>
          <a:lstStyle/>
          <a:p>
            <a:pPr>
              <a:lnSpc>
                <a:spcPts val="11899"/>
              </a:lnSpc>
            </a:pPr>
            <a:r>
              <a:rPr lang="en-US" sz="11899">
                <a:solidFill>
                  <a:srgbClr val="F3E687"/>
                </a:solidFill>
                <a:latin typeface="Anton"/>
              </a:rPr>
              <a:t>IMPLEMENTASI JARINGAN SARAF TIRUAN</a:t>
            </a:r>
          </a:p>
        </p:txBody>
      </p:sp>
      <p:grpSp>
        <p:nvGrpSpPr>
          <p:cNvPr name="Group 5" id="5"/>
          <p:cNvGrpSpPr/>
          <p:nvPr/>
        </p:nvGrpSpPr>
        <p:grpSpPr>
          <a:xfrm rot="-1176605">
            <a:off x="4374041" y="1685276"/>
            <a:ext cx="2484679" cy="960485"/>
            <a:chOff x="0" y="0"/>
            <a:chExt cx="705365" cy="272668"/>
          </a:xfrm>
        </p:grpSpPr>
        <p:sp>
          <p:nvSpPr>
            <p:cNvPr name="Freeform 6" id="6"/>
            <p:cNvSpPr/>
            <p:nvPr/>
          </p:nvSpPr>
          <p:spPr>
            <a:xfrm flipH="false" flipV="false" rot="0">
              <a:off x="0" y="0"/>
              <a:ext cx="705365" cy="272668"/>
            </a:xfrm>
            <a:custGeom>
              <a:avLst/>
              <a:gdLst/>
              <a:ahLst/>
              <a:cxnLst/>
              <a:rect r="r" b="b" t="t" l="l"/>
              <a:pathLst>
                <a:path h="272668" w="705365">
                  <a:moveTo>
                    <a:pt x="136334" y="0"/>
                  </a:moveTo>
                  <a:lnTo>
                    <a:pt x="569031" y="0"/>
                  </a:lnTo>
                  <a:cubicBezTo>
                    <a:pt x="644326" y="0"/>
                    <a:pt x="705365" y="61039"/>
                    <a:pt x="705365" y="136334"/>
                  </a:cubicBezTo>
                  <a:lnTo>
                    <a:pt x="705365" y="136334"/>
                  </a:lnTo>
                  <a:cubicBezTo>
                    <a:pt x="705365" y="172492"/>
                    <a:pt x="691001" y="207169"/>
                    <a:pt x="665434" y="232737"/>
                  </a:cubicBezTo>
                  <a:cubicBezTo>
                    <a:pt x="639866" y="258304"/>
                    <a:pt x="605189" y="272668"/>
                    <a:pt x="569031" y="272668"/>
                  </a:cubicBezTo>
                  <a:lnTo>
                    <a:pt x="136334" y="272668"/>
                  </a:lnTo>
                  <a:cubicBezTo>
                    <a:pt x="61039" y="272668"/>
                    <a:pt x="0" y="211629"/>
                    <a:pt x="0" y="136334"/>
                  </a:cubicBezTo>
                  <a:lnTo>
                    <a:pt x="0" y="136334"/>
                  </a:lnTo>
                  <a:cubicBezTo>
                    <a:pt x="0" y="61039"/>
                    <a:pt x="61039" y="0"/>
                    <a:pt x="136334" y="0"/>
                  </a:cubicBezTo>
                  <a:close/>
                </a:path>
              </a:pathLst>
            </a:custGeom>
            <a:solidFill>
              <a:srgbClr val="C8DCE3"/>
            </a:solidFill>
            <a:ln w="38100" cap="rnd">
              <a:solidFill>
                <a:srgbClr val="1E2444"/>
              </a:solidFill>
              <a:prstDash val="solid"/>
              <a:round/>
            </a:ln>
          </p:spPr>
        </p:sp>
        <p:sp>
          <p:nvSpPr>
            <p:cNvPr name="TextBox 7" id="7"/>
            <p:cNvSpPr txBox="true"/>
            <p:nvPr/>
          </p:nvSpPr>
          <p:spPr>
            <a:xfrm>
              <a:off x="0" y="-47625"/>
              <a:ext cx="705365" cy="320293"/>
            </a:xfrm>
            <a:prstGeom prst="rect">
              <a:avLst/>
            </a:prstGeom>
          </p:spPr>
          <p:txBody>
            <a:bodyPr anchor="ctr" rtlCol="false" tIns="50800" lIns="50800" bIns="50800" rIns="50800"/>
            <a:lstStyle/>
            <a:p>
              <a:pPr algn="ctr">
                <a:lnSpc>
                  <a:spcPts val="2688"/>
                </a:lnSpc>
              </a:pPr>
            </a:p>
          </p:txBody>
        </p:sp>
      </p:grpSp>
      <p:grpSp>
        <p:nvGrpSpPr>
          <p:cNvPr name="Group 8" id="8"/>
          <p:cNvGrpSpPr/>
          <p:nvPr/>
        </p:nvGrpSpPr>
        <p:grpSpPr>
          <a:xfrm rot="354461">
            <a:off x="2472791" y="6974288"/>
            <a:ext cx="2484679" cy="960485"/>
            <a:chOff x="0" y="0"/>
            <a:chExt cx="705365" cy="272668"/>
          </a:xfrm>
        </p:grpSpPr>
        <p:sp>
          <p:nvSpPr>
            <p:cNvPr name="Freeform 9" id="9"/>
            <p:cNvSpPr/>
            <p:nvPr/>
          </p:nvSpPr>
          <p:spPr>
            <a:xfrm flipH="false" flipV="false" rot="0">
              <a:off x="0" y="0"/>
              <a:ext cx="705365" cy="272668"/>
            </a:xfrm>
            <a:custGeom>
              <a:avLst/>
              <a:gdLst/>
              <a:ahLst/>
              <a:cxnLst/>
              <a:rect r="r" b="b" t="t" l="l"/>
              <a:pathLst>
                <a:path h="272668" w="705365">
                  <a:moveTo>
                    <a:pt x="136334" y="0"/>
                  </a:moveTo>
                  <a:lnTo>
                    <a:pt x="569031" y="0"/>
                  </a:lnTo>
                  <a:cubicBezTo>
                    <a:pt x="644326" y="0"/>
                    <a:pt x="705365" y="61039"/>
                    <a:pt x="705365" y="136334"/>
                  </a:cubicBezTo>
                  <a:lnTo>
                    <a:pt x="705365" y="136334"/>
                  </a:lnTo>
                  <a:cubicBezTo>
                    <a:pt x="705365" y="172492"/>
                    <a:pt x="691001" y="207169"/>
                    <a:pt x="665434" y="232737"/>
                  </a:cubicBezTo>
                  <a:cubicBezTo>
                    <a:pt x="639866" y="258304"/>
                    <a:pt x="605189" y="272668"/>
                    <a:pt x="569031" y="272668"/>
                  </a:cubicBezTo>
                  <a:lnTo>
                    <a:pt x="136334" y="272668"/>
                  </a:lnTo>
                  <a:cubicBezTo>
                    <a:pt x="61039" y="272668"/>
                    <a:pt x="0" y="211629"/>
                    <a:pt x="0" y="136334"/>
                  </a:cubicBezTo>
                  <a:lnTo>
                    <a:pt x="0" y="136334"/>
                  </a:lnTo>
                  <a:cubicBezTo>
                    <a:pt x="0" y="61039"/>
                    <a:pt x="61039" y="0"/>
                    <a:pt x="136334" y="0"/>
                  </a:cubicBezTo>
                  <a:close/>
                </a:path>
              </a:pathLst>
            </a:custGeom>
            <a:solidFill>
              <a:srgbClr val="C8DCE3"/>
            </a:solidFill>
            <a:ln w="38100" cap="rnd">
              <a:solidFill>
                <a:srgbClr val="1E2444"/>
              </a:solidFill>
              <a:prstDash val="solid"/>
              <a:round/>
            </a:ln>
          </p:spPr>
        </p:sp>
        <p:sp>
          <p:nvSpPr>
            <p:cNvPr name="TextBox 10" id="10"/>
            <p:cNvSpPr txBox="true"/>
            <p:nvPr/>
          </p:nvSpPr>
          <p:spPr>
            <a:xfrm>
              <a:off x="0" y="-47625"/>
              <a:ext cx="705365" cy="320293"/>
            </a:xfrm>
            <a:prstGeom prst="rect">
              <a:avLst/>
            </a:prstGeom>
          </p:spPr>
          <p:txBody>
            <a:bodyPr anchor="ctr" rtlCol="false" tIns="50800" lIns="50800" bIns="50800" rIns="50800"/>
            <a:lstStyle/>
            <a:p>
              <a:pPr algn="ctr">
                <a:lnSpc>
                  <a:spcPts val="2688"/>
                </a:lnSpc>
              </a:pPr>
            </a:p>
          </p:txBody>
        </p:sp>
      </p:grpSp>
      <p:sp>
        <p:nvSpPr>
          <p:cNvPr name="Freeform 11" id="11"/>
          <p:cNvSpPr/>
          <p:nvPr/>
        </p:nvSpPr>
        <p:spPr>
          <a:xfrm flipH="true" flipV="true" rot="0">
            <a:off x="14664676" y="2799617"/>
            <a:ext cx="1660124" cy="394280"/>
          </a:xfrm>
          <a:custGeom>
            <a:avLst/>
            <a:gdLst/>
            <a:ahLst/>
            <a:cxnLst/>
            <a:rect r="r" b="b" t="t" l="l"/>
            <a:pathLst>
              <a:path h="394280" w="1660124">
                <a:moveTo>
                  <a:pt x="1660124" y="394279"/>
                </a:moveTo>
                <a:lnTo>
                  <a:pt x="0" y="394279"/>
                </a:lnTo>
                <a:lnTo>
                  <a:pt x="0" y="0"/>
                </a:lnTo>
                <a:lnTo>
                  <a:pt x="1660124" y="0"/>
                </a:lnTo>
                <a:lnTo>
                  <a:pt x="1660124" y="39427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true" flipV="false" rot="0">
            <a:off x="9944889" y="6483265"/>
            <a:ext cx="1660124" cy="394280"/>
          </a:xfrm>
          <a:custGeom>
            <a:avLst/>
            <a:gdLst/>
            <a:ahLst/>
            <a:cxnLst/>
            <a:rect r="r" b="b" t="t" l="l"/>
            <a:pathLst>
              <a:path h="394280" w="1660124">
                <a:moveTo>
                  <a:pt x="1660124" y="0"/>
                </a:moveTo>
                <a:lnTo>
                  <a:pt x="0" y="0"/>
                </a:lnTo>
                <a:lnTo>
                  <a:pt x="0" y="394279"/>
                </a:lnTo>
                <a:lnTo>
                  <a:pt x="1660124" y="394279"/>
                </a:lnTo>
                <a:lnTo>
                  <a:pt x="166012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968470" y="3072957"/>
            <a:ext cx="661515" cy="661515"/>
          </a:xfrm>
          <a:custGeom>
            <a:avLst/>
            <a:gdLst/>
            <a:ahLst/>
            <a:cxnLst/>
            <a:rect r="r" b="b" t="t" l="l"/>
            <a:pathLst>
              <a:path h="661515" w="661515">
                <a:moveTo>
                  <a:pt x="0" y="0"/>
                </a:moveTo>
                <a:lnTo>
                  <a:pt x="661515" y="0"/>
                </a:lnTo>
                <a:lnTo>
                  <a:pt x="661515" y="661514"/>
                </a:lnTo>
                <a:lnTo>
                  <a:pt x="0" y="6615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7652456" y="6483265"/>
            <a:ext cx="1336549" cy="1336549"/>
          </a:xfrm>
          <a:custGeom>
            <a:avLst/>
            <a:gdLst/>
            <a:ahLst/>
            <a:cxnLst/>
            <a:rect r="r" b="b" t="t" l="l"/>
            <a:pathLst>
              <a:path h="1336549" w="1336549">
                <a:moveTo>
                  <a:pt x="0" y="0"/>
                </a:moveTo>
                <a:lnTo>
                  <a:pt x="1336549" y="0"/>
                </a:lnTo>
                <a:lnTo>
                  <a:pt x="1336549" y="1336548"/>
                </a:lnTo>
                <a:lnTo>
                  <a:pt x="0" y="13365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5223174" y="1831060"/>
            <a:ext cx="786413" cy="764966"/>
          </a:xfrm>
          <a:custGeom>
            <a:avLst/>
            <a:gdLst/>
            <a:ahLst/>
            <a:cxnLst/>
            <a:rect r="r" b="b" t="t" l="l"/>
            <a:pathLst>
              <a:path h="764966" w="786413">
                <a:moveTo>
                  <a:pt x="0" y="0"/>
                </a:moveTo>
                <a:lnTo>
                  <a:pt x="786413" y="0"/>
                </a:lnTo>
                <a:lnTo>
                  <a:pt x="786413" y="764966"/>
                </a:lnTo>
                <a:lnTo>
                  <a:pt x="0" y="7649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11127784" y="8277896"/>
            <a:ext cx="5029830" cy="339725"/>
          </a:xfrm>
          <a:prstGeom prst="rect">
            <a:avLst/>
          </a:prstGeom>
        </p:spPr>
        <p:txBody>
          <a:bodyPr anchor="t" rtlCol="false" tIns="0" lIns="0" bIns="0" rIns="0">
            <a:spAutoFit/>
          </a:bodyPr>
          <a:lstStyle/>
          <a:p>
            <a:pPr algn="ctr">
              <a:lnSpc>
                <a:spcPts val="2800"/>
              </a:lnSpc>
            </a:pPr>
            <a:r>
              <a:rPr lang="en-US" sz="2000">
                <a:solidFill>
                  <a:srgbClr val="0E184D"/>
                </a:solidFill>
                <a:latin typeface="Arial Unicode"/>
              </a:rPr>
              <a:t>Rahmat Azrima (2108107010077)</a:t>
            </a:r>
          </a:p>
        </p:txBody>
      </p:sp>
      <p:sp>
        <p:nvSpPr>
          <p:cNvPr name="TextBox 17" id="17"/>
          <p:cNvSpPr txBox="true"/>
          <p:nvPr/>
        </p:nvSpPr>
        <p:spPr>
          <a:xfrm rot="0">
            <a:off x="5035214" y="8282774"/>
            <a:ext cx="3953791" cy="372791"/>
          </a:xfrm>
          <a:prstGeom prst="rect">
            <a:avLst/>
          </a:prstGeom>
        </p:spPr>
        <p:txBody>
          <a:bodyPr anchor="t" rtlCol="false" tIns="0" lIns="0" bIns="0" rIns="0">
            <a:spAutoFit/>
          </a:bodyPr>
          <a:lstStyle/>
          <a:p>
            <a:pPr algn="ctr">
              <a:lnSpc>
                <a:spcPts val="3021"/>
              </a:lnSpc>
            </a:pPr>
            <a:r>
              <a:rPr lang="en-US" sz="2158">
                <a:solidFill>
                  <a:srgbClr val="C8DCE3"/>
                </a:solidFill>
                <a:latin typeface="Arial Unicode"/>
              </a:rPr>
              <a:t>Kecerdasan Artifisial</a:t>
            </a:r>
          </a:p>
        </p:txBody>
      </p:sp>
      <p:sp>
        <p:nvSpPr>
          <p:cNvPr name="TextBox 18" id="18"/>
          <p:cNvSpPr txBox="true"/>
          <p:nvPr/>
        </p:nvSpPr>
        <p:spPr>
          <a:xfrm rot="357367">
            <a:off x="2404997" y="7220642"/>
            <a:ext cx="2603321" cy="391795"/>
          </a:xfrm>
          <a:prstGeom prst="rect">
            <a:avLst/>
          </a:prstGeom>
        </p:spPr>
        <p:txBody>
          <a:bodyPr anchor="t" rtlCol="false" tIns="0" lIns="0" bIns="0" rIns="0">
            <a:spAutoFit/>
          </a:bodyPr>
          <a:lstStyle/>
          <a:p>
            <a:pPr algn="ctr">
              <a:lnSpc>
                <a:spcPts val="3079"/>
              </a:lnSpc>
            </a:pPr>
            <a:r>
              <a:rPr lang="en-US" sz="2199">
                <a:solidFill>
                  <a:srgbClr val="1E2444"/>
                </a:solidFill>
                <a:latin typeface="Arimo Bold"/>
              </a:rPr>
              <a:t>Spam Message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E184D"/>
        </a:solidFill>
      </p:bgPr>
    </p:bg>
    <p:spTree>
      <p:nvGrpSpPr>
        <p:cNvPr id="1" name=""/>
        <p:cNvGrpSpPr/>
        <p:nvPr/>
      </p:nvGrpSpPr>
      <p:grpSpPr>
        <a:xfrm>
          <a:off x="0" y="0"/>
          <a:ext cx="0" cy="0"/>
          <a:chOff x="0" y="0"/>
          <a:chExt cx="0" cy="0"/>
        </a:xfrm>
      </p:grpSpPr>
      <p:sp>
        <p:nvSpPr>
          <p:cNvPr name="Freeform 2" id="2"/>
          <p:cNvSpPr/>
          <p:nvPr/>
        </p:nvSpPr>
        <p:spPr>
          <a:xfrm flipH="false" flipV="false" rot="0">
            <a:off x="-1790054" y="2893761"/>
            <a:ext cx="4499478" cy="4499478"/>
          </a:xfrm>
          <a:custGeom>
            <a:avLst/>
            <a:gdLst/>
            <a:ahLst/>
            <a:cxnLst/>
            <a:rect r="r" b="b" t="t" l="l"/>
            <a:pathLst>
              <a:path h="4499478" w="4499478">
                <a:moveTo>
                  <a:pt x="0" y="0"/>
                </a:moveTo>
                <a:lnTo>
                  <a:pt x="4499479" y="0"/>
                </a:lnTo>
                <a:lnTo>
                  <a:pt x="4499479" y="4499478"/>
                </a:lnTo>
                <a:lnTo>
                  <a:pt x="0" y="4499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80392" y="2893761"/>
            <a:ext cx="4499478" cy="4499478"/>
          </a:xfrm>
          <a:custGeom>
            <a:avLst/>
            <a:gdLst/>
            <a:ahLst/>
            <a:cxnLst/>
            <a:rect r="r" b="b" t="t" l="l"/>
            <a:pathLst>
              <a:path h="4499478" w="4499478">
                <a:moveTo>
                  <a:pt x="0" y="0"/>
                </a:moveTo>
                <a:lnTo>
                  <a:pt x="4499478" y="0"/>
                </a:lnTo>
                <a:lnTo>
                  <a:pt x="4499478" y="4499478"/>
                </a:lnTo>
                <a:lnTo>
                  <a:pt x="0" y="4499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290687"/>
            <a:ext cx="16230600" cy="7855193"/>
            <a:chOff x="0" y="0"/>
            <a:chExt cx="4274726" cy="2068857"/>
          </a:xfrm>
        </p:grpSpPr>
        <p:sp>
          <p:nvSpPr>
            <p:cNvPr name="Freeform 5" id="5"/>
            <p:cNvSpPr/>
            <p:nvPr/>
          </p:nvSpPr>
          <p:spPr>
            <a:xfrm flipH="false" flipV="false" rot="0">
              <a:off x="0" y="0"/>
              <a:ext cx="4274726" cy="2068857"/>
            </a:xfrm>
            <a:custGeom>
              <a:avLst/>
              <a:gdLst/>
              <a:ahLst/>
              <a:cxnLst/>
              <a:rect r="r" b="b" t="t" l="l"/>
              <a:pathLst>
                <a:path h="2068857" w="4274726">
                  <a:moveTo>
                    <a:pt x="8109" y="0"/>
                  </a:moveTo>
                  <a:lnTo>
                    <a:pt x="4266617" y="0"/>
                  </a:lnTo>
                  <a:cubicBezTo>
                    <a:pt x="4268768" y="0"/>
                    <a:pt x="4270830" y="854"/>
                    <a:pt x="4272351" y="2375"/>
                  </a:cubicBezTo>
                  <a:cubicBezTo>
                    <a:pt x="4273872" y="3896"/>
                    <a:pt x="4274726" y="5958"/>
                    <a:pt x="4274726" y="8109"/>
                  </a:cubicBezTo>
                  <a:lnTo>
                    <a:pt x="4274726" y="2060748"/>
                  </a:lnTo>
                  <a:cubicBezTo>
                    <a:pt x="4274726" y="2062899"/>
                    <a:pt x="4273872" y="2064962"/>
                    <a:pt x="4272351" y="2066482"/>
                  </a:cubicBezTo>
                  <a:cubicBezTo>
                    <a:pt x="4270830" y="2068003"/>
                    <a:pt x="4268768" y="2068857"/>
                    <a:pt x="4266617" y="2068857"/>
                  </a:cubicBezTo>
                  <a:lnTo>
                    <a:pt x="8109" y="2068857"/>
                  </a:lnTo>
                  <a:cubicBezTo>
                    <a:pt x="5958" y="2068857"/>
                    <a:pt x="3896" y="2068003"/>
                    <a:pt x="2375" y="2066482"/>
                  </a:cubicBezTo>
                  <a:cubicBezTo>
                    <a:pt x="854" y="2064962"/>
                    <a:pt x="0" y="2062899"/>
                    <a:pt x="0" y="2060748"/>
                  </a:cubicBezTo>
                  <a:lnTo>
                    <a:pt x="0" y="8109"/>
                  </a:lnTo>
                  <a:cubicBezTo>
                    <a:pt x="0" y="5958"/>
                    <a:pt x="854" y="3896"/>
                    <a:pt x="2375" y="2375"/>
                  </a:cubicBezTo>
                  <a:cubicBezTo>
                    <a:pt x="3896" y="854"/>
                    <a:pt x="5958" y="0"/>
                    <a:pt x="8109" y="0"/>
                  </a:cubicBezTo>
                  <a:close/>
                </a:path>
              </a:pathLst>
            </a:custGeom>
            <a:solidFill>
              <a:srgbClr val="0E184D"/>
            </a:solidFill>
            <a:ln w="57150" cap="sq">
              <a:solidFill>
                <a:srgbClr val="C8DCE3"/>
              </a:solidFill>
              <a:prstDash val="solid"/>
              <a:miter/>
            </a:ln>
          </p:spPr>
        </p:sp>
        <p:sp>
          <p:nvSpPr>
            <p:cNvPr name="TextBox 6" id="6"/>
            <p:cNvSpPr txBox="true"/>
            <p:nvPr/>
          </p:nvSpPr>
          <p:spPr>
            <a:xfrm>
              <a:off x="0" y="-47625"/>
              <a:ext cx="4274726" cy="2116482"/>
            </a:xfrm>
            <a:prstGeom prst="rect">
              <a:avLst/>
            </a:prstGeom>
          </p:spPr>
          <p:txBody>
            <a:bodyPr anchor="ctr" rtlCol="false" tIns="50800" lIns="50800" bIns="50800" rIns="50800"/>
            <a:lstStyle/>
            <a:p>
              <a:pPr algn="ctr">
                <a:lnSpc>
                  <a:spcPts val="2688"/>
                </a:lnSpc>
              </a:pPr>
            </a:p>
          </p:txBody>
        </p:sp>
      </p:grpSp>
      <p:grpSp>
        <p:nvGrpSpPr>
          <p:cNvPr name="Group 7" id="7"/>
          <p:cNvGrpSpPr/>
          <p:nvPr/>
        </p:nvGrpSpPr>
        <p:grpSpPr>
          <a:xfrm rot="0">
            <a:off x="9906112" y="4403762"/>
            <a:ext cx="7759432" cy="5208496"/>
            <a:chOff x="0" y="0"/>
            <a:chExt cx="2043637" cy="1371785"/>
          </a:xfrm>
        </p:grpSpPr>
        <p:sp>
          <p:nvSpPr>
            <p:cNvPr name="Freeform 8" id="8"/>
            <p:cNvSpPr/>
            <p:nvPr/>
          </p:nvSpPr>
          <p:spPr>
            <a:xfrm flipH="false" flipV="false" rot="0">
              <a:off x="0" y="0"/>
              <a:ext cx="2043636" cy="1371785"/>
            </a:xfrm>
            <a:custGeom>
              <a:avLst/>
              <a:gdLst/>
              <a:ahLst/>
              <a:cxnLst/>
              <a:rect r="r" b="b" t="t" l="l"/>
              <a:pathLst>
                <a:path h="1371785" w="2043636">
                  <a:moveTo>
                    <a:pt x="16962" y="0"/>
                  </a:moveTo>
                  <a:lnTo>
                    <a:pt x="2026675" y="0"/>
                  </a:lnTo>
                  <a:cubicBezTo>
                    <a:pt x="2031173" y="0"/>
                    <a:pt x="2035488" y="1787"/>
                    <a:pt x="2038669" y="4968"/>
                  </a:cubicBezTo>
                  <a:cubicBezTo>
                    <a:pt x="2041849" y="8149"/>
                    <a:pt x="2043636" y="12463"/>
                    <a:pt x="2043636" y="16962"/>
                  </a:cubicBezTo>
                  <a:lnTo>
                    <a:pt x="2043636" y="1354823"/>
                  </a:lnTo>
                  <a:cubicBezTo>
                    <a:pt x="2043636" y="1364191"/>
                    <a:pt x="2036043" y="1371785"/>
                    <a:pt x="2026675" y="1371785"/>
                  </a:cubicBezTo>
                  <a:lnTo>
                    <a:pt x="16962" y="1371785"/>
                  </a:lnTo>
                  <a:cubicBezTo>
                    <a:pt x="12463" y="1371785"/>
                    <a:pt x="8149" y="1369998"/>
                    <a:pt x="4968" y="1366817"/>
                  </a:cubicBezTo>
                  <a:cubicBezTo>
                    <a:pt x="1787" y="1363636"/>
                    <a:pt x="0" y="1359322"/>
                    <a:pt x="0" y="1354823"/>
                  </a:cubicBezTo>
                  <a:lnTo>
                    <a:pt x="0" y="16962"/>
                  </a:lnTo>
                  <a:cubicBezTo>
                    <a:pt x="0" y="12463"/>
                    <a:pt x="1787" y="8149"/>
                    <a:pt x="4968" y="4968"/>
                  </a:cubicBezTo>
                  <a:cubicBezTo>
                    <a:pt x="8149" y="1787"/>
                    <a:pt x="12463" y="0"/>
                    <a:pt x="16962" y="0"/>
                  </a:cubicBezTo>
                  <a:close/>
                </a:path>
              </a:pathLst>
            </a:custGeom>
            <a:solidFill>
              <a:srgbClr val="0E184D"/>
            </a:solidFill>
            <a:ln w="57150" cap="sq">
              <a:solidFill>
                <a:srgbClr val="C8DCE3"/>
              </a:solidFill>
              <a:prstDash val="solid"/>
              <a:miter/>
            </a:ln>
          </p:spPr>
        </p:sp>
        <p:sp>
          <p:nvSpPr>
            <p:cNvPr name="TextBox 9" id="9"/>
            <p:cNvSpPr txBox="true"/>
            <p:nvPr/>
          </p:nvSpPr>
          <p:spPr>
            <a:xfrm>
              <a:off x="0" y="-47625"/>
              <a:ext cx="2043637" cy="1419410"/>
            </a:xfrm>
            <a:prstGeom prst="rect">
              <a:avLst/>
            </a:prstGeom>
          </p:spPr>
          <p:txBody>
            <a:bodyPr anchor="ctr" rtlCol="false" tIns="50800" lIns="50800" bIns="50800" rIns="50800"/>
            <a:lstStyle/>
            <a:p>
              <a:pPr algn="ctr">
                <a:lnSpc>
                  <a:spcPts val="2688"/>
                </a:lnSpc>
              </a:pPr>
            </a:p>
          </p:txBody>
        </p:sp>
      </p:grpSp>
      <p:sp>
        <p:nvSpPr>
          <p:cNvPr name="Freeform 10" id="10"/>
          <p:cNvSpPr/>
          <p:nvPr/>
        </p:nvSpPr>
        <p:spPr>
          <a:xfrm flipH="false" flipV="false" rot="0">
            <a:off x="1419934" y="1028700"/>
            <a:ext cx="4168897" cy="515901"/>
          </a:xfrm>
          <a:custGeom>
            <a:avLst/>
            <a:gdLst/>
            <a:ahLst/>
            <a:cxnLst/>
            <a:rect r="r" b="b" t="t" l="l"/>
            <a:pathLst>
              <a:path h="515901" w="4168897">
                <a:moveTo>
                  <a:pt x="0" y="0"/>
                </a:moveTo>
                <a:lnTo>
                  <a:pt x="4168896" y="0"/>
                </a:lnTo>
                <a:lnTo>
                  <a:pt x="4168896" y="515901"/>
                </a:lnTo>
                <a:lnTo>
                  <a:pt x="0" y="5159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2680864" y="1028700"/>
            <a:ext cx="4168897" cy="515901"/>
          </a:xfrm>
          <a:custGeom>
            <a:avLst/>
            <a:gdLst/>
            <a:ahLst/>
            <a:cxnLst/>
            <a:rect r="r" b="b" t="t" l="l"/>
            <a:pathLst>
              <a:path h="515901" w="4168897">
                <a:moveTo>
                  <a:pt x="4168897" y="0"/>
                </a:moveTo>
                <a:lnTo>
                  <a:pt x="0" y="0"/>
                </a:lnTo>
                <a:lnTo>
                  <a:pt x="0" y="515901"/>
                </a:lnTo>
                <a:lnTo>
                  <a:pt x="4168897" y="515901"/>
                </a:lnTo>
                <a:lnTo>
                  <a:pt x="416889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5966997" y="1028700"/>
            <a:ext cx="507827" cy="50782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E687"/>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88"/>
                </a:lnSpc>
              </a:pPr>
            </a:p>
          </p:txBody>
        </p:sp>
      </p:grpSp>
      <p:grpSp>
        <p:nvGrpSpPr>
          <p:cNvPr name="Group 15" id="15"/>
          <p:cNvGrpSpPr/>
          <p:nvPr/>
        </p:nvGrpSpPr>
        <p:grpSpPr>
          <a:xfrm rot="0">
            <a:off x="11831256" y="1036773"/>
            <a:ext cx="507827" cy="50782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E687"/>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88"/>
                </a:lnSpc>
              </a:pPr>
            </a:p>
          </p:txBody>
        </p:sp>
      </p:grpSp>
      <p:sp>
        <p:nvSpPr>
          <p:cNvPr name="TextBox 18" id="18"/>
          <p:cNvSpPr txBox="true"/>
          <p:nvPr/>
        </p:nvSpPr>
        <p:spPr>
          <a:xfrm rot="0">
            <a:off x="952125" y="2058283"/>
            <a:ext cx="16383750" cy="1329827"/>
          </a:xfrm>
          <a:prstGeom prst="rect">
            <a:avLst/>
          </a:prstGeom>
        </p:spPr>
        <p:txBody>
          <a:bodyPr anchor="t" rtlCol="false" tIns="0" lIns="0" bIns="0" rIns="0">
            <a:spAutoFit/>
          </a:bodyPr>
          <a:lstStyle/>
          <a:p>
            <a:pPr algn="ctr">
              <a:lnSpc>
                <a:spcPts val="9980"/>
              </a:lnSpc>
            </a:pPr>
            <a:r>
              <a:rPr lang="en-US" sz="9980">
                <a:solidFill>
                  <a:srgbClr val="F3E687"/>
                </a:solidFill>
                <a:latin typeface="Anton"/>
              </a:rPr>
              <a:t>HIDDEN NODE &amp; WEIGHT COUNT</a:t>
            </a:r>
          </a:p>
        </p:txBody>
      </p:sp>
      <p:sp>
        <p:nvSpPr>
          <p:cNvPr name="Freeform 19" id="19"/>
          <p:cNvSpPr/>
          <p:nvPr/>
        </p:nvSpPr>
        <p:spPr>
          <a:xfrm flipH="false" flipV="false" rot="0">
            <a:off x="14947508" y="2617456"/>
            <a:ext cx="1048678" cy="1048678"/>
          </a:xfrm>
          <a:custGeom>
            <a:avLst/>
            <a:gdLst/>
            <a:ahLst/>
            <a:cxnLst/>
            <a:rect r="r" b="b" t="t" l="l"/>
            <a:pathLst>
              <a:path h="1048678" w="1048678">
                <a:moveTo>
                  <a:pt x="0" y="0"/>
                </a:moveTo>
                <a:lnTo>
                  <a:pt x="1048679" y="0"/>
                </a:lnTo>
                <a:lnTo>
                  <a:pt x="1048679" y="1048678"/>
                </a:lnTo>
                <a:lnTo>
                  <a:pt x="0" y="10486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0" id="20"/>
          <p:cNvGrpSpPr/>
          <p:nvPr/>
        </p:nvGrpSpPr>
        <p:grpSpPr>
          <a:xfrm rot="-1071739">
            <a:off x="2101902" y="3056303"/>
            <a:ext cx="2037077" cy="663615"/>
            <a:chOff x="0" y="0"/>
            <a:chExt cx="626146" cy="203978"/>
          </a:xfrm>
        </p:grpSpPr>
        <p:sp>
          <p:nvSpPr>
            <p:cNvPr name="Freeform 21" id="21"/>
            <p:cNvSpPr/>
            <p:nvPr/>
          </p:nvSpPr>
          <p:spPr>
            <a:xfrm flipH="false" flipV="false" rot="0">
              <a:off x="0" y="0"/>
              <a:ext cx="626146" cy="203978"/>
            </a:xfrm>
            <a:custGeom>
              <a:avLst/>
              <a:gdLst/>
              <a:ahLst/>
              <a:cxnLst/>
              <a:rect r="r" b="b" t="t" l="l"/>
              <a:pathLst>
                <a:path h="203978" w="626146">
                  <a:moveTo>
                    <a:pt x="101989" y="0"/>
                  </a:moveTo>
                  <a:lnTo>
                    <a:pt x="524157" y="0"/>
                  </a:lnTo>
                  <a:cubicBezTo>
                    <a:pt x="580484" y="0"/>
                    <a:pt x="626146" y="45662"/>
                    <a:pt x="626146" y="101989"/>
                  </a:cubicBezTo>
                  <a:lnTo>
                    <a:pt x="626146" y="101989"/>
                  </a:lnTo>
                  <a:cubicBezTo>
                    <a:pt x="626146" y="158316"/>
                    <a:pt x="580484" y="203978"/>
                    <a:pt x="524157" y="203978"/>
                  </a:cubicBezTo>
                  <a:lnTo>
                    <a:pt x="101989" y="203978"/>
                  </a:lnTo>
                  <a:cubicBezTo>
                    <a:pt x="45662" y="203978"/>
                    <a:pt x="0" y="158316"/>
                    <a:pt x="0" y="101989"/>
                  </a:cubicBezTo>
                  <a:lnTo>
                    <a:pt x="0" y="101989"/>
                  </a:lnTo>
                  <a:cubicBezTo>
                    <a:pt x="0" y="45662"/>
                    <a:pt x="45662" y="0"/>
                    <a:pt x="101989" y="0"/>
                  </a:cubicBezTo>
                  <a:close/>
                </a:path>
              </a:pathLst>
            </a:custGeom>
            <a:solidFill>
              <a:srgbClr val="C8DCE3"/>
            </a:solidFill>
            <a:ln w="38100" cap="rnd">
              <a:solidFill>
                <a:srgbClr val="1E2444"/>
              </a:solidFill>
              <a:prstDash val="solid"/>
              <a:round/>
            </a:ln>
          </p:spPr>
        </p:sp>
        <p:sp>
          <p:nvSpPr>
            <p:cNvPr name="TextBox 22" id="22"/>
            <p:cNvSpPr txBox="true"/>
            <p:nvPr/>
          </p:nvSpPr>
          <p:spPr>
            <a:xfrm>
              <a:off x="0" y="-47625"/>
              <a:ext cx="626146" cy="251603"/>
            </a:xfrm>
            <a:prstGeom prst="rect">
              <a:avLst/>
            </a:prstGeom>
          </p:spPr>
          <p:txBody>
            <a:bodyPr anchor="ctr" rtlCol="false" tIns="50800" lIns="50800" bIns="50800" rIns="50800"/>
            <a:lstStyle/>
            <a:p>
              <a:pPr algn="ctr">
                <a:lnSpc>
                  <a:spcPts val="2688"/>
                </a:lnSpc>
              </a:pPr>
            </a:p>
          </p:txBody>
        </p:sp>
      </p:grpSp>
      <p:grpSp>
        <p:nvGrpSpPr>
          <p:cNvPr name="Group 23" id="23"/>
          <p:cNvGrpSpPr/>
          <p:nvPr/>
        </p:nvGrpSpPr>
        <p:grpSpPr>
          <a:xfrm rot="0">
            <a:off x="10152182" y="4750079"/>
            <a:ext cx="2660880" cy="663615"/>
            <a:chOff x="0" y="0"/>
            <a:chExt cx="817887" cy="203978"/>
          </a:xfrm>
        </p:grpSpPr>
        <p:sp>
          <p:nvSpPr>
            <p:cNvPr name="Freeform 24" id="24"/>
            <p:cNvSpPr/>
            <p:nvPr/>
          </p:nvSpPr>
          <p:spPr>
            <a:xfrm flipH="false" flipV="false" rot="0">
              <a:off x="0" y="0"/>
              <a:ext cx="817887" cy="203978"/>
            </a:xfrm>
            <a:custGeom>
              <a:avLst/>
              <a:gdLst/>
              <a:ahLst/>
              <a:cxnLst/>
              <a:rect r="r" b="b" t="t" l="l"/>
              <a:pathLst>
                <a:path h="203978" w="817887">
                  <a:moveTo>
                    <a:pt x="101989" y="0"/>
                  </a:moveTo>
                  <a:lnTo>
                    <a:pt x="715898" y="0"/>
                  </a:lnTo>
                  <a:cubicBezTo>
                    <a:pt x="772225" y="0"/>
                    <a:pt x="817887" y="45662"/>
                    <a:pt x="817887" y="101989"/>
                  </a:cubicBezTo>
                  <a:lnTo>
                    <a:pt x="817887" y="101989"/>
                  </a:lnTo>
                  <a:cubicBezTo>
                    <a:pt x="817887" y="158316"/>
                    <a:pt x="772225" y="203978"/>
                    <a:pt x="715898" y="203978"/>
                  </a:cubicBezTo>
                  <a:lnTo>
                    <a:pt x="101989" y="203978"/>
                  </a:lnTo>
                  <a:cubicBezTo>
                    <a:pt x="45662" y="203978"/>
                    <a:pt x="0" y="158316"/>
                    <a:pt x="0" y="101989"/>
                  </a:cubicBezTo>
                  <a:lnTo>
                    <a:pt x="0" y="101989"/>
                  </a:lnTo>
                  <a:cubicBezTo>
                    <a:pt x="0" y="45662"/>
                    <a:pt x="45662" y="0"/>
                    <a:pt x="101989" y="0"/>
                  </a:cubicBezTo>
                  <a:close/>
                </a:path>
              </a:pathLst>
            </a:custGeom>
            <a:solidFill>
              <a:srgbClr val="C8DCE3"/>
            </a:solidFill>
            <a:ln cap="rnd">
              <a:noFill/>
              <a:prstDash val="solid"/>
              <a:round/>
            </a:ln>
          </p:spPr>
        </p:sp>
        <p:sp>
          <p:nvSpPr>
            <p:cNvPr name="TextBox 25" id="25"/>
            <p:cNvSpPr txBox="true"/>
            <p:nvPr/>
          </p:nvSpPr>
          <p:spPr>
            <a:xfrm>
              <a:off x="0" y="-47625"/>
              <a:ext cx="817887" cy="251603"/>
            </a:xfrm>
            <a:prstGeom prst="rect">
              <a:avLst/>
            </a:prstGeom>
          </p:spPr>
          <p:txBody>
            <a:bodyPr anchor="ctr" rtlCol="false" tIns="50800" lIns="50800" bIns="50800" rIns="50800"/>
            <a:lstStyle/>
            <a:p>
              <a:pPr algn="ctr">
                <a:lnSpc>
                  <a:spcPts val="2688"/>
                </a:lnSpc>
              </a:pPr>
            </a:p>
          </p:txBody>
        </p:sp>
      </p:grpSp>
      <p:grpSp>
        <p:nvGrpSpPr>
          <p:cNvPr name="Group 26" id="26"/>
          <p:cNvGrpSpPr/>
          <p:nvPr/>
        </p:nvGrpSpPr>
        <p:grpSpPr>
          <a:xfrm rot="0">
            <a:off x="10152182" y="7736139"/>
            <a:ext cx="2660880" cy="663615"/>
            <a:chOff x="0" y="0"/>
            <a:chExt cx="817887" cy="203978"/>
          </a:xfrm>
        </p:grpSpPr>
        <p:sp>
          <p:nvSpPr>
            <p:cNvPr name="Freeform 27" id="27"/>
            <p:cNvSpPr/>
            <p:nvPr/>
          </p:nvSpPr>
          <p:spPr>
            <a:xfrm flipH="false" flipV="false" rot="0">
              <a:off x="0" y="0"/>
              <a:ext cx="817887" cy="203978"/>
            </a:xfrm>
            <a:custGeom>
              <a:avLst/>
              <a:gdLst/>
              <a:ahLst/>
              <a:cxnLst/>
              <a:rect r="r" b="b" t="t" l="l"/>
              <a:pathLst>
                <a:path h="203978" w="817887">
                  <a:moveTo>
                    <a:pt x="101989" y="0"/>
                  </a:moveTo>
                  <a:lnTo>
                    <a:pt x="715898" y="0"/>
                  </a:lnTo>
                  <a:cubicBezTo>
                    <a:pt x="772225" y="0"/>
                    <a:pt x="817887" y="45662"/>
                    <a:pt x="817887" y="101989"/>
                  </a:cubicBezTo>
                  <a:lnTo>
                    <a:pt x="817887" y="101989"/>
                  </a:lnTo>
                  <a:cubicBezTo>
                    <a:pt x="817887" y="158316"/>
                    <a:pt x="772225" y="203978"/>
                    <a:pt x="715898" y="203978"/>
                  </a:cubicBezTo>
                  <a:lnTo>
                    <a:pt x="101989" y="203978"/>
                  </a:lnTo>
                  <a:cubicBezTo>
                    <a:pt x="45662" y="203978"/>
                    <a:pt x="0" y="158316"/>
                    <a:pt x="0" y="101989"/>
                  </a:cubicBezTo>
                  <a:lnTo>
                    <a:pt x="0" y="101989"/>
                  </a:lnTo>
                  <a:cubicBezTo>
                    <a:pt x="0" y="45662"/>
                    <a:pt x="45662" y="0"/>
                    <a:pt x="101989" y="0"/>
                  </a:cubicBezTo>
                  <a:close/>
                </a:path>
              </a:pathLst>
            </a:custGeom>
            <a:solidFill>
              <a:srgbClr val="C8DCE3"/>
            </a:solidFill>
            <a:ln cap="rnd">
              <a:noFill/>
              <a:prstDash val="solid"/>
              <a:round/>
            </a:ln>
          </p:spPr>
        </p:sp>
        <p:sp>
          <p:nvSpPr>
            <p:cNvPr name="TextBox 28" id="28"/>
            <p:cNvSpPr txBox="true"/>
            <p:nvPr/>
          </p:nvSpPr>
          <p:spPr>
            <a:xfrm>
              <a:off x="0" y="-47625"/>
              <a:ext cx="817887" cy="251603"/>
            </a:xfrm>
            <a:prstGeom prst="rect">
              <a:avLst/>
            </a:prstGeom>
          </p:spPr>
          <p:txBody>
            <a:bodyPr anchor="ctr" rtlCol="false" tIns="50800" lIns="50800" bIns="50800" rIns="50800"/>
            <a:lstStyle/>
            <a:p>
              <a:pPr algn="ctr">
                <a:lnSpc>
                  <a:spcPts val="2688"/>
                </a:lnSpc>
              </a:pPr>
            </a:p>
          </p:txBody>
        </p:sp>
      </p:grpSp>
      <p:sp>
        <p:nvSpPr>
          <p:cNvPr name="Freeform 29" id="29"/>
          <p:cNvSpPr/>
          <p:nvPr/>
        </p:nvSpPr>
        <p:spPr>
          <a:xfrm flipH="false" flipV="false" rot="0">
            <a:off x="2076536" y="4430256"/>
            <a:ext cx="6806040" cy="4255035"/>
          </a:xfrm>
          <a:custGeom>
            <a:avLst/>
            <a:gdLst/>
            <a:ahLst/>
            <a:cxnLst/>
            <a:rect r="r" b="b" t="t" l="l"/>
            <a:pathLst>
              <a:path h="4255035" w="6806040">
                <a:moveTo>
                  <a:pt x="0" y="0"/>
                </a:moveTo>
                <a:lnTo>
                  <a:pt x="6806040" y="0"/>
                </a:lnTo>
                <a:lnTo>
                  <a:pt x="6806040" y="4255035"/>
                </a:lnTo>
                <a:lnTo>
                  <a:pt x="0" y="4255035"/>
                </a:lnTo>
                <a:lnTo>
                  <a:pt x="0" y="0"/>
                </a:lnTo>
                <a:close/>
              </a:path>
            </a:pathLst>
          </a:custGeom>
          <a:blipFill>
            <a:blip r:embed="rId8"/>
            <a:stretch>
              <a:fillRect l="0" t="0" r="0" b="0"/>
            </a:stretch>
          </a:blipFill>
        </p:spPr>
      </p:sp>
      <p:sp>
        <p:nvSpPr>
          <p:cNvPr name="TextBox 30" id="30"/>
          <p:cNvSpPr txBox="true"/>
          <p:nvPr/>
        </p:nvSpPr>
        <p:spPr>
          <a:xfrm rot="0">
            <a:off x="1529208" y="1066432"/>
            <a:ext cx="3950348" cy="383286"/>
          </a:xfrm>
          <a:prstGeom prst="rect">
            <a:avLst/>
          </a:prstGeom>
        </p:spPr>
        <p:txBody>
          <a:bodyPr anchor="t" rtlCol="false" tIns="0" lIns="0" bIns="0" rIns="0">
            <a:spAutoFit/>
          </a:bodyPr>
          <a:lstStyle/>
          <a:p>
            <a:pPr algn="ctr">
              <a:lnSpc>
                <a:spcPts val="3024"/>
              </a:lnSpc>
            </a:pPr>
            <a:r>
              <a:rPr lang="en-US" sz="2160">
                <a:solidFill>
                  <a:srgbClr val="0E184D"/>
                </a:solidFill>
                <a:latin typeface="Arimo"/>
              </a:rPr>
              <a:t>Kecerdasan Artifisial</a:t>
            </a:r>
          </a:p>
        </p:txBody>
      </p:sp>
      <p:sp>
        <p:nvSpPr>
          <p:cNvPr name="TextBox 31" id="31"/>
          <p:cNvSpPr txBox="true"/>
          <p:nvPr/>
        </p:nvSpPr>
        <p:spPr>
          <a:xfrm rot="0">
            <a:off x="12790139" y="1066432"/>
            <a:ext cx="3950348" cy="383286"/>
          </a:xfrm>
          <a:prstGeom prst="rect">
            <a:avLst/>
          </a:prstGeom>
        </p:spPr>
        <p:txBody>
          <a:bodyPr anchor="t" rtlCol="false" tIns="0" lIns="0" bIns="0" rIns="0">
            <a:spAutoFit/>
          </a:bodyPr>
          <a:lstStyle/>
          <a:p>
            <a:pPr algn="ctr">
              <a:lnSpc>
                <a:spcPts val="3024"/>
              </a:lnSpc>
            </a:pPr>
            <a:r>
              <a:rPr lang="en-US" sz="2160">
                <a:solidFill>
                  <a:srgbClr val="0E184D"/>
                </a:solidFill>
                <a:latin typeface="Arimo"/>
              </a:rPr>
              <a:t>Page 9</a:t>
            </a:r>
          </a:p>
        </p:txBody>
      </p:sp>
      <p:sp>
        <p:nvSpPr>
          <p:cNvPr name="TextBox 32" id="32"/>
          <p:cNvSpPr txBox="true"/>
          <p:nvPr/>
        </p:nvSpPr>
        <p:spPr>
          <a:xfrm rot="0">
            <a:off x="10004983" y="4861668"/>
            <a:ext cx="2955278" cy="383286"/>
          </a:xfrm>
          <a:prstGeom prst="rect">
            <a:avLst/>
          </a:prstGeom>
        </p:spPr>
        <p:txBody>
          <a:bodyPr anchor="t" rtlCol="false" tIns="0" lIns="0" bIns="0" rIns="0">
            <a:spAutoFit/>
          </a:bodyPr>
          <a:lstStyle/>
          <a:p>
            <a:pPr algn="ctr">
              <a:lnSpc>
                <a:spcPts val="3024"/>
              </a:lnSpc>
            </a:pPr>
            <a:r>
              <a:rPr lang="en-US" sz="2160">
                <a:solidFill>
                  <a:srgbClr val="0E184D"/>
                </a:solidFill>
                <a:latin typeface="Arimo"/>
              </a:rPr>
              <a:t>Hidden Node</a:t>
            </a:r>
          </a:p>
        </p:txBody>
      </p:sp>
      <p:sp>
        <p:nvSpPr>
          <p:cNvPr name="TextBox 33" id="33"/>
          <p:cNvSpPr txBox="true"/>
          <p:nvPr/>
        </p:nvSpPr>
        <p:spPr>
          <a:xfrm rot="0">
            <a:off x="10004983" y="7847728"/>
            <a:ext cx="2955278" cy="383286"/>
          </a:xfrm>
          <a:prstGeom prst="rect">
            <a:avLst/>
          </a:prstGeom>
        </p:spPr>
        <p:txBody>
          <a:bodyPr anchor="t" rtlCol="false" tIns="0" lIns="0" bIns="0" rIns="0">
            <a:spAutoFit/>
          </a:bodyPr>
          <a:lstStyle/>
          <a:p>
            <a:pPr algn="ctr">
              <a:lnSpc>
                <a:spcPts val="3024"/>
              </a:lnSpc>
            </a:pPr>
            <a:r>
              <a:rPr lang="en-US" sz="2160">
                <a:solidFill>
                  <a:srgbClr val="0E184D"/>
                </a:solidFill>
                <a:latin typeface="Arimo"/>
              </a:rPr>
              <a:t>Weight</a:t>
            </a:r>
          </a:p>
        </p:txBody>
      </p:sp>
      <p:sp>
        <p:nvSpPr>
          <p:cNvPr name="TextBox 34" id="34"/>
          <p:cNvSpPr txBox="true"/>
          <p:nvPr/>
        </p:nvSpPr>
        <p:spPr>
          <a:xfrm rot="0">
            <a:off x="10152182" y="5481724"/>
            <a:ext cx="3903206" cy="1526286"/>
          </a:xfrm>
          <a:prstGeom prst="rect">
            <a:avLst/>
          </a:prstGeom>
        </p:spPr>
        <p:txBody>
          <a:bodyPr anchor="t" rtlCol="false" tIns="0" lIns="0" bIns="0" rIns="0">
            <a:spAutoFit/>
          </a:bodyPr>
          <a:lstStyle/>
          <a:p>
            <a:pPr algn="just">
              <a:lnSpc>
                <a:spcPts val="3024"/>
              </a:lnSpc>
            </a:pPr>
            <a:r>
              <a:rPr lang="en-US" sz="2160">
                <a:solidFill>
                  <a:srgbClr val="C8DCE3"/>
                </a:solidFill>
                <a:latin typeface="Arimo"/>
              </a:rPr>
              <a:t>Dari Embedding : 16</a:t>
            </a:r>
          </a:p>
          <a:p>
            <a:pPr algn="just">
              <a:lnSpc>
                <a:spcPts val="3024"/>
              </a:lnSpc>
            </a:pPr>
            <a:r>
              <a:rPr lang="en-US" sz="2160">
                <a:solidFill>
                  <a:srgbClr val="C8DCE3"/>
                </a:solidFill>
                <a:latin typeface="Arimo"/>
              </a:rPr>
              <a:t>Dari Dense : 1</a:t>
            </a:r>
          </a:p>
          <a:p>
            <a:pPr algn="just">
              <a:lnSpc>
                <a:spcPts val="3024"/>
              </a:lnSpc>
            </a:pPr>
          </a:p>
          <a:p>
            <a:pPr algn="just">
              <a:lnSpc>
                <a:spcPts val="3024"/>
              </a:lnSpc>
            </a:pPr>
            <a:r>
              <a:rPr lang="en-US" sz="2160">
                <a:solidFill>
                  <a:srgbClr val="C8DCE3"/>
                </a:solidFill>
                <a:latin typeface="Arimo"/>
              </a:rPr>
              <a:t>Total Hidden Node : 17</a:t>
            </a:r>
          </a:p>
        </p:txBody>
      </p:sp>
      <p:sp>
        <p:nvSpPr>
          <p:cNvPr name="TextBox 35" id="35"/>
          <p:cNvSpPr txBox="true"/>
          <p:nvPr/>
        </p:nvSpPr>
        <p:spPr>
          <a:xfrm rot="0">
            <a:off x="10152182" y="8465073"/>
            <a:ext cx="3903206" cy="383286"/>
          </a:xfrm>
          <a:prstGeom prst="rect">
            <a:avLst/>
          </a:prstGeom>
        </p:spPr>
        <p:txBody>
          <a:bodyPr anchor="t" rtlCol="false" tIns="0" lIns="0" bIns="0" rIns="0">
            <a:spAutoFit/>
          </a:bodyPr>
          <a:lstStyle/>
          <a:p>
            <a:pPr algn="just">
              <a:lnSpc>
                <a:spcPts val="3024"/>
              </a:lnSpc>
            </a:pPr>
            <a:r>
              <a:rPr lang="en-US" sz="2160">
                <a:solidFill>
                  <a:srgbClr val="C8DCE3"/>
                </a:solidFill>
                <a:latin typeface="Arimo"/>
              </a:rPr>
              <a:t>Total Weight adalah 160,017</a:t>
            </a:r>
          </a:p>
        </p:txBody>
      </p:sp>
      <p:sp>
        <p:nvSpPr>
          <p:cNvPr name="Freeform 36" id="36"/>
          <p:cNvSpPr/>
          <p:nvPr/>
        </p:nvSpPr>
        <p:spPr>
          <a:xfrm flipH="false" flipV="false" rot="-973872">
            <a:off x="2854912" y="3129824"/>
            <a:ext cx="531056" cy="516573"/>
          </a:xfrm>
          <a:custGeom>
            <a:avLst/>
            <a:gdLst/>
            <a:ahLst/>
            <a:cxnLst/>
            <a:rect r="r" b="b" t="t" l="l"/>
            <a:pathLst>
              <a:path h="516573" w="531056">
                <a:moveTo>
                  <a:pt x="0" y="0"/>
                </a:moveTo>
                <a:lnTo>
                  <a:pt x="531056" y="0"/>
                </a:lnTo>
                <a:lnTo>
                  <a:pt x="531056" y="516573"/>
                </a:lnTo>
                <a:lnTo>
                  <a:pt x="0" y="5165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E184D"/>
        </a:solidFill>
      </p:bgPr>
    </p:bg>
    <p:spTree>
      <p:nvGrpSpPr>
        <p:cNvPr id="1" name=""/>
        <p:cNvGrpSpPr/>
        <p:nvPr/>
      </p:nvGrpSpPr>
      <p:grpSpPr>
        <a:xfrm>
          <a:off x="0" y="0"/>
          <a:ext cx="0" cy="0"/>
          <a:chOff x="0" y="0"/>
          <a:chExt cx="0" cy="0"/>
        </a:xfrm>
      </p:grpSpPr>
      <p:sp>
        <p:nvSpPr>
          <p:cNvPr name="Freeform 2" id="2"/>
          <p:cNvSpPr/>
          <p:nvPr/>
        </p:nvSpPr>
        <p:spPr>
          <a:xfrm flipH="false" flipV="false" rot="0">
            <a:off x="6894261" y="7246075"/>
            <a:ext cx="4499478" cy="4499478"/>
          </a:xfrm>
          <a:custGeom>
            <a:avLst/>
            <a:gdLst/>
            <a:ahLst/>
            <a:cxnLst/>
            <a:rect r="r" b="b" t="t" l="l"/>
            <a:pathLst>
              <a:path h="4499478" w="4499478">
                <a:moveTo>
                  <a:pt x="0" y="0"/>
                </a:moveTo>
                <a:lnTo>
                  <a:pt x="4499478" y="0"/>
                </a:lnTo>
                <a:lnTo>
                  <a:pt x="4499478" y="4499479"/>
                </a:lnTo>
                <a:lnTo>
                  <a:pt x="0" y="44994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894261" y="-1604631"/>
            <a:ext cx="4499478" cy="4499478"/>
          </a:xfrm>
          <a:custGeom>
            <a:avLst/>
            <a:gdLst/>
            <a:ahLst/>
            <a:cxnLst/>
            <a:rect r="r" b="b" t="t" l="l"/>
            <a:pathLst>
              <a:path h="4499478" w="4499478">
                <a:moveTo>
                  <a:pt x="0" y="0"/>
                </a:moveTo>
                <a:lnTo>
                  <a:pt x="4499478" y="0"/>
                </a:lnTo>
                <a:lnTo>
                  <a:pt x="4499478" y="4499478"/>
                </a:lnTo>
                <a:lnTo>
                  <a:pt x="0" y="4499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290687"/>
            <a:ext cx="16230600" cy="7855193"/>
            <a:chOff x="0" y="0"/>
            <a:chExt cx="4274726" cy="2068857"/>
          </a:xfrm>
        </p:grpSpPr>
        <p:sp>
          <p:nvSpPr>
            <p:cNvPr name="Freeform 5" id="5"/>
            <p:cNvSpPr/>
            <p:nvPr/>
          </p:nvSpPr>
          <p:spPr>
            <a:xfrm flipH="false" flipV="false" rot="0">
              <a:off x="0" y="0"/>
              <a:ext cx="4274726" cy="2068857"/>
            </a:xfrm>
            <a:custGeom>
              <a:avLst/>
              <a:gdLst/>
              <a:ahLst/>
              <a:cxnLst/>
              <a:rect r="r" b="b" t="t" l="l"/>
              <a:pathLst>
                <a:path h="2068857" w="4274726">
                  <a:moveTo>
                    <a:pt x="8109" y="0"/>
                  </a:moveTo>
                  <a:lnTo>
                    <a:pt x="4266617" y="0"/>
                  </a:lnTo>
                  <a:cubicBezTo>
                    <a:pt x="4268768" y="0"/>
                    <a:pt x="4270830" y="854"/>
                    <a:pt x="4272351" y="2375"/>
                  </a:cubicBezTo>
                  <a:cubicBezTo>
                    <a:pt x="4273872" y="3896"/>
                    <a:pt x="4274726" y="5958"/>
                    <a:pt x="4274726" y="8109"/>
                  </a:cubicBezTo>
                  <a:lnTo>
                    <a:pt x="4274726" y="2060748"/>
                  </a:lnTo>
                  <a:cubicBezTo>
                    <a:pt x="4274726" y="2062899"/>
                    <a:pt x="4273872" y="2064962"/>
                    <a:pt x="4272351" y="2066482"/>
                  </a:cubicBezTo>
                  <a:cubicBezTo>
                    <a:pt x="4270830" y="2068003"/>
                    <a:pt x="4268768" y="2068857"/>
                    <a:pt x="4266617" y="2068857"/>
                  </a:cubicBezTo>
                  <a:lnTo>
                    <a:pt x="8109" y="2068857"/>
                  </a:lnTo>
                  <a:cubicBezTo>
                    <a:pt x="5958" y="2068857"/>
                    <a:pt x="3896" y="2068003"/>
                    <a:pt x="2375" y="2066482"/>
                  </a:cubicBezTo>
                  <a:cubicBezTo>
                    <a:pt x="854" y="2064962"/>
                    <a:pt x="0" y="2062899"/>
                    <a:pt x="0" y="2060748"/>
                  </a:cubicBezTo>
                  <a:lnTo>
                    <a:pt x="0" y="8109"/>
                  </a:lnTo>
                  <a:cubicBezTo>
                    <a:pt x="0" y="5958"/>
                    <a:pt x="854" y="3896"/>
                    <a:pt x="2375" y="2375"/>
                  </a:cubicBezTo>
                  <a:cubicBezTo>
                    <a:pt x="3896" y="854"/>
                    <a:pt x="5958" y="0"/>
                    <a:pt x="8109" y="0"/>
                  </a:cubicBezTo>
                  <a:close/>
                </a:path>
              </a:pathLst>
            </a:custGeom>
            <a:solidFill>
              <a:srgbClr val="0E184D"/>
            </a:solidFill>
            <a:ln w="57150" cap="sq">
              <a:solidFill>
                <a:srgbClr val="C8DCE3"/>
              </a:solidFill>
              <a:prstDash val="solid"/>
              <a:miter/>
            </a:ln>
          </p:spPr>
        </p:sp>
        <p:sp>
          <p:nvSpPr>
            <p:cNvPr name="TextBox 6" id="6"/>
            <p:cNvSpPr txBox="true"/>
            <p:nvPr/>
          </p:nvSpPr>
          <p:spPr>
            <a:xfrm>
              <a:off x="0" y="-47625"/>
              <a:ext cx="4274726" cy="2116482"/>
            </a:xfrm>
            <a:prstGeom prst="rect">
              <a:avLst/>
            </a:prstGeom>
          </p:spPr>
          <p:txBody>
            <a:bodyPr anchor="ctr" rtlCol="false" tIns="50800" lIns="50800" bIns="50800" rIns="50800"/>
            <a:lstStyle/>
            <a:p>
              <a:pPr algn="ctr">
                <a:lnSpc>
                  <a:spcPts val="2688"/>
                </a:lnSpc>
              </a:pPr>
            </a:p>
          </p:txBody>
        </p:sp>
      </p:grpSp>
      <p:grpSp>
        <p:nvGrpSpPr>
          <p:cNvPr name="Group 7" id="7"/>
          <p:cNvGrpSpPr/>
          <p:nvPr/>
        </p:nvGrpSpPr>
        <p:grpSpPr>
          <a:xfrm rot="0">
            <a:off x="6483711" y="4699940"/>
            <a:ext cx="5508729" cy="4747741"/>
            <a:chOff x="0" y="0"/>
            <a:chExt cx="1450859" cy="1250434"/>
          </a:xfrm>
        </p:grpSpPr>
        <p:sp>
          <p:nvSpPr>
            <p:cNvPr name="Freeform 8" id="8"/>
            <p:cNvSpPr/>
            <p:nvPr/>
          </p:nvSpPr>
          <p:spPr>
            <a:xfrm flipH="false" flipV="false" rot="0">
              <a:off x="0" y="0"/>
              <a:ext cx="1450859" cy="1250434"/>
            </a:xfrm>
            <a:custGeom>
              <a:avLst/>
              <a:gdLst/>
              <a:ahLst/>
              <a:cxnLst/>
              <a:rect r="r" b="b" t="t" l="l"/>
              <a:pathLst>
                <a:path h="1250434" w="1450859">
                  <a:moveTo>
                    <a:pt x="23892" y="0"/>
                  </a:moveTo>
                  <a:lnTo>
                    <a:pt x="1426967" y="0"/>
                  </a:lnTo>
                  <a:cubicBezTo>
                    <a:pt x="1433304" y="0"/>
                    <a:pt x="1439381" y="2517"/>
                    <a:pt x="1443861" y="6998"/>
                  </a:cubicBezTo>
                  <a:cubicBezTo>
                    <a:pt x="1448342" y="11478"/>
                    <a:pt x="1450859" y="17555"/>
                    <a:pt x="1450859" y="23892"/>
                  </a:cubicBezTo>
                  <a:lnTo>
                    <a:pt x="1450859" y="1226542"/>
                  </a:lnTo>
                  <a:cubicBezTo>
                    <a:pt x="1450859" y="1239737"/>
                    <a:pt x="1440162" y="1250434"/>
                    <a:pt x="1426967" y="1250434"/>
                  </a:cubicBezTo>
                  <a:lnTo>
                    <a:pt x="23892" y="1250434"/>
                  </a:lnTo>
                  <a:cubicBezTo>
                    <a:pt x="10697" y="1250434"/>
                    <a:pt x="0" y="1239737"/>
                    <a:pt x="0" y="1226542"/>
                  </a:cubicBezTo>
                  <a:lnTo>
                    <a:pt x="0" y="23892"/>
                  </a:lnTo>
                  <a:cubicBezTo>
                    <a:pt x="0" y="10697"/>
                    <a:pt x="10697" y="0"/>
                    <a:pt x="23892" y="0"/>
                  </a:cubicBezTo>
                  <a:close/>
                </a:path>
              </a:pathLst>
            </a:custGeom>
            <a:solidFill>
              <a:srgbClr val="0E184D"/>
            </a:solidFill>
            <a:ln w="57150" cap="sq">
              <a:solidFill>
                <a:srgbClr val="C8DCE3"/>
              </a:solidFill>
              <a:prstDash val="solid"/>
              <a:miter/>
            </a:ln>
          </p:spPr>
        </p:sp>
        <p:sp>
          <p:nvSpPr>
            <p:cNvPr name="TextBox 9" id="9"/>
            <p:cNvSpPr txBox="true"/>
            <p:nvPr/>
          </p:nvSpPr>
          <p:spPr>
            <a:xfrm>
              <a:off x="0" y="-47625"/>
              <a:ext cx="1450859" cy="1298059"/>
            </a:xfrm>
            <a:prstGeom prst="rect">
              <a:avLst/>
            </a:prstGeom>
          </p:spPr>
          <p:txBody>
            <a:bodyPr anchor="ctr" rtlCol="false" tIns="50800" lIns="50800" bIns="50800" rIns="50800"/>
            <a:lstStyle/>
            <a:p>
              <a:pPr algn="ctr">
                <a:lnSpc>
                  <a:spcPts val="2688"/>
                </a:lnSpc>
              </a:pPr>
            </a:p>
          </p:txBody>
        </p:sp>
      </p:grpSp>
      <p:sp>
        <p:nvSpPr>
          <p:cNvPr name="Freeform 10" id="10"/>
          <p:cNvSpPr/>
          <p:nvPr/>
        </p:nvSpPr>
        <p:spPr>
          <a:xfrm flipH="false" flipV="false" rot="0">
            <a:off x="1419934" y="1028700"/>
            <a:ext cx="4168897" cy="515901"/>
          </a:xfrm>
          <a:custGeom>
            <a:avLst/>
            <a:gdLst/>
            <a:ahLst/>
            <a:cxnLst/>
            <a:rect r="r" b="b" t="t" l="l"/>
            <a:pathLst>
              <a:path h="515901" w="4168897">
                <a:moveTo>
                  <a:pt x="0" y="0"/>
                </a:moveTo>
                <a:lnTo>
                  <a:pt x="4168896" y="0"/>
                </a:lnTo>
                <a:lnTo>
                  <a:pt x="4168896" y="515901"/>
                </a:lnTo>
                <a:lnTo>
                  <a:pt x="0" y="5159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2680864" y="1028700"/>
            <a:ext cx="4168897" cy="515901"/>
          </a:xfrm>
          <a:custGeom>
            <a:avLst/>
            <a:gdLst/>
            <a:ahLst/>
            <a:cxnLst/>
            <a:rect r="r" b="b" t="t" l="l"/>
            <a:pathLst>
              <a:path h="515901" w="4168897">
                <a:moveTo>
                  <a:pt x="4168897" y="0"/>
                </a:moveTo>
                <a:lnTo>
                  <a:pt x="0" y="0"/>
                </a:lnTo>
                <a:lnTo>
                  <a:pt x="0" y="515901"/>
                </a:lnTo>
                <a:lnTo>
                  <a:pt x="4168897" y="515901"/>
                </a:lnTo>
                <a:lnTo>
                  <a:pt x="416889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5966997" y="1028700"/>
            <a:ext cx="507827" cy="50782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E687"/>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88"/>
                </a:lnSpc>
              </a:pPr>
            </a:p>
          </p:txBody>
        </p:sp>
      </p:grpSp>
      <p:grpSp>
        <p:nvGrpSpPr>
          <p:cNvPr name="Group 15" id="15"/>
          <p:cNvGrpSpPr/>
          <p:nvPr/>
        </p:nvGrpSpPr>
        <p:grpSpPr>
          <a:xfrm rot="0">
            <a:off x="11831256" y="1036773"/>
            <a:ext cx="507827" cy="50782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E687"/>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88"/>
                </a:lnSpc>
              </a:pPr>
            </a:p>
          </p:txBody>
        </p:sp>
      </p:grpSp>
      <p:sp>
        <p:nvSpPr>
          <p:cNvPr name="TextBox 18" id="18"/>
          <p:cNvSpPr txBox="true"/>
          <p:nvPr/>
        </p:nvSpPr>
        <p:spPr>
          <a:xfrm rot="0">
            <a:off x="4640009" y="2474600"/>
            <a:ext cx="9196133" cy="1520490"/>
          </a:xfrm>
          <a:prstGeom prst="rect">
            <a:avLst/>
          </a:prstGeom>
        </p:spPr>
        <p:txBody>
          <a:bodyPr anchor="t" rtlCol="false" tIns="0" lIns="0" bIns="0" rIns="0">
            <a:spAutoFit/>
          </a:bodyPr>
          <a:lstStyle/>
          <a:p>
            <a:pPr algn="ctr">
              <a:lnSpc>
                <a:spcPts val="11580"/>
              </a:lnSpc>
            </a:pPr>
            <a:r>
              <a:rPr lang="en-US" sz="11580">
                <a:solidFill>
                  <a:srgbClr val="F3E687"/>
                </a:solidFill>
                <a:latin typeface="Anton"/>
              </a:rPr>
              <a:t>THANK YOU</a:t>
            </a:r>
          </a:p>
        </p:txBody>
      </p:sp>
      <p:sp>
        <p:nvSpPr>
          <p:cNvPr name="Freeform 19" id="19"/>
          <p:cNvSpPr/>
          <p:nvPr/>
        </p:nvSpPr>
        <p:spPr>
          <a:xfrm flipH="false" flipV="false" rot="0">
            <a:off x="12333009" y="2596206"/>
            <a:ext cx="1048678" cy="1048678"/>
          </a:xfrm>
          <a:custGeom>
            <a:avLst/>
            <a:gdLst/>
            <a:ahLst/>
            <a:cxnLst/>
            <a:rect r="r" b="b" t="t" l="l"/>
            <a:pathLst>
              <a:path h="1048678" w="1048678">
                <a:moveTo>
                  <a:pt x="0" y="0"/>
                </a:moveTo>
                <a:lnTo>
                  <a:pt x="1048678" y="0"/>
                </a:lnTo>
                <a:lnTo>
                  <a:pt x="1048678" y="1048679"/>
                </a:lnTo>
                <a:lnTo>
                  <a:pt x="0" y="10486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0" id="20"/>
          <p:cNvGrpSpPr/>
          <p:nvPr/>
        </p:nvGrpSpPr>
        <p:grpSpPr>
          <a:xfrm rot="-1071739">
            <a:off x="4504536" y="3035053"/>
            <a:ext cx="2037077" cy="663615"/>
            <a:chOff x="0" y="0"/>
            <a:chExt cx="626146" cy="203978"/>
          </a:xfrm>
        </p:grpSpPr>
        <p:sp>
          <p:nvSpPr>
            <p:cNvPr name="Freeform 21" id="21"/>
            <p:cNvSpPr/>
            <p:nvPr/>
          </p:nvSpPr>
          <p:spPr>
            <a:xfrm flipH="false" flipV="false" rot="0">
              <a:off x="0" y="0"/>
              <a:ext cx="626146" cy="203978"/>
            </a:xfrm>
            <a:custGeom>
              <a:avLst/>
              <a:gdLst/>
              <a:ahLst/>
              <a:cxnLst/>
              <a:rect r="r" b="b" t="t" l="l"/>
              <a:pathLst>
                <a:path h="203978" w="626146">
                  <a:moveTo>
                    <a:pt x="101989" y="0"/>
                  </a:moveTo>
                  <a:lnTo>
                    <a:pt x="524157" y="0"/>
                  </a:lnTo>
                  <a:cubicBezTo>
                    <a:pt x="580484" y="0"/>
                    <a:pt x="626146" y="45662"/>
                    <a:pt x="626146" y="101989"/>
                  </a:cubicBezTo>
                  <a:lnTo>
                    <a:pt x="626146" y="101989"/>
                  </a:lnTo>
                  <a:cubicBezTo>
                    <a:pt x="626146" y="158316"/>
                    <a:pt x="580484" y="203978"/>
                    <a:pt x="524157" y="203978"/>
                  </a:cubicBezTo>
                  <a:lnTo>
                    <a:pt x="101989" y="203978"/>
                  </a:lnTo>
                  <a:cubicBezTo>
                    <a:pt x="45662" y="203978"/>
                    <a:pt x="0" y="158316"/>
                    <a:pt x="0" y="101989"/>
                  </a:cubicBezTo>
                  <a:lnTo>
                    <a:pt x="0" y="101989"/>
                  </a:lnTo>
                  <a:cubicBezTo>
                    <a:pt x="0" y="45662"/>
                    <a:pt x="45662" y="0"/>
                    <a:pt x="101989" y="0"/>
                  </a:cubicBezTo>
                  <a:close/>
                </a:path>
              </a:pathLst>
            </a:custGeom>
            <a:solidFill>
              <a:srgbClr val="C8DCE3"/>
            </a:solidFill>
            <a:ln w="38100" cap="rnd">
              <a:solidFill>
                <a:srgbClr val="1E2444"/>
              </a:solidFill>
              <a:prstDash val="solid"/>
              <a:round/>
            </a:ln>
          </p:spPr>
        </p:sp>
        <p:sp>
          <p:nvSpPr>
            <p:cNvPr name="TextBox 22" id="22"/>
            <p:cNvSpPr txBox="true"/>
            <p:nvPr/>
          </p:nvSpPr>
          <p:spPr>
            <a:xfrm>
              <a:off x="0" y="-47625"/>
              <a:ext cx="626146" cy="251603"/>
            </a:xfrm>
            <a:prstGeom prst="rect">
              <a:avLst/>
            </a:prstGeom>
          </p:spPr>
          <p:txBody>
            <a:bodyPr anchor="ctr" rtlCol="false" tIns="50800" lIns="50800" bIns="50800" rIns="50800"/>
            <a:lstStyle/>
            <a:p>
              <a:pPr algn="ctr">
                <a:lnSpc>
                  <a:spcPts val="2688"/>
                </a:lnSpc>
              </a:pPr>
            </a:p>
          </p:txBody>
        </p:sp>
      </p:grpSp>
      <p:sp>
        <p:nvSpPr>
          <p:cNvPr name="Freeform 23" id="23"/>
          <p:cNvSpPr/>
          <p:nvPr/>
        </p:nvSpPr>
        <p:spPr>
          <a:xfrm flipH="false" flipV="false" rot="0">
            <a:off x="13381687" y="5264419"/>
            <a:ext cx="3304094" cy="3881461"/>
          </a:xfrm>
          <a:custGeom>
            <a:avLst/>
            <a:gdLst/>
            <a:ahLst/>
            <a:cxnLst/>
            <a:rect r="r" b="b" t="t" l="l"/>
            <a:pathLst>
              <a:path h="3881461" w="3304094">
                <a:moveTo>
                  <a:pt x="0" y="0"/>
                </a:moveTo>
                <a:lnTo>
                  <a:pt x="3304094" y="0"/>
                </a:lnTo>
                <a:lnTo>
                  <a:pt x="3304094" y="3881461"/>
                </a:lnTo>
                <a:lnTo>
                  <a:pt x="0" y="38814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true" flipV="false" rot="0">
            <a:off x="1627042" y="5260169"/>
            <a:ext cx="3304094" cy="3881461"/>
          </a:xfrm>
          <a:custGeom>
            <a:avLst/>
            <a:gdLst/>
            <a:ahLst/>
            <a:cxnLst/>
            <a:rect r="r" b="b" t="t" l="l"/>
            <a:pathLst>
              <a:path h="3881461" w="3304094">
                <a:moveTo>
                  <a:pt x="3304094" y="0"/>
                </a:moveTo>
                <a:lnTo>
                  <a:pt x="0" y="0"/>
                </a:lnTo>
                <a:lnTo>
                  <a:pt x="0" y="3881462"/>
                </a:lnTo>
                <a:lnTo>
                  <a:pt x="3304094" y="3881462"/>
                </a:lnTo>
                <a:lnTo>
                  <a:pt x="3304094"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2074850" y="6302283"/>
            <a:ext cx="461911" cy="461911"/>
          </a:xfrm>
          <a:custGeom>
            <a:avLst/>
            <a:gdLst/>
            <a:ahLst/>
            <a:cxnLst/>
            <a:rect r="r" b="b" t="t" l="l"/>
            <a:pathLst>
              <a:path h="461911" w="461911">
                <a:moveTo>
                  <a:pt x="0" y="0"/>
                </a:moveTo>
                <a:lnTo>
                  <a:pt x="461911" y="0"/>
                </a:lnTo>
                <a:lnTo>
                  <a:pt x="461911" y="461911"/>
                </a:lnTo>
                <a:lnTo>
                  <a:pt x="0" y="4619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15935790" y="6556253"/>
            <a:ext cx="461911" cy="461911"/>
          </a:xfrm>
          <a:custGeom>
            <a:avLst/>
            <a:gdLst/>
            <a:ahLst/>
            <a:cxnLst/>
            <a:rect r="r" b="b" t="t" l="l"/>
            <a:pathLst>
              <a:path h="461911" w="461911">
                <a:moveTo>
                  <a:pt x="0" y="0"/>
                </a:moveTo>
                <a:lnTo>
                  <a:pt x="461911" y="0"/>
                </a:lnTo>
                <a:lnTo>
                  <a:pt x="461911" y="461911"/>
                </a:lnTo>
                <a:lnTo>
                  <a:pt x="0" y="4619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7" id="27"/>
          <p:cNvSpPr txBox="true"/>
          <p:nvPr/>
        </p:nvSpPr>
        <p:spPr>
          <a:xfrm rot="0">
            <a:off x="1529208" y="1066432"/>
            <a:ext cx="3950348" cy="383286"/>
          </a:xfrm>
          <a:prstGeom prst="rect">
            <a:avLst/>
          </a:prstGeom>
        </p:spPr>
        <p:txBody>
          <a:bodyPr anchor="t" rtlCol="false" tIns="0" lIns="0" bIns="0" rIns="0">
            <a:spAutoFit/>
          </a:bodyPr>
          <a:lstStyle/>
          <a:p>
            <a:pPr algn="ctr">
              <a:lnSpc>
                <a:spcPts val="3024"/>
              </a:lnSpc>
            </a:pPr>
            <a:r>
              <a:rPr lang="en-US" sz="2160">
                <a:solidFill>
                  <a:srgbClr val="0E184D"/>
                </a:solidFill>
                <a:latin typeface="Arimo"/>
              </a:rPr>
              <a:t>Kecerdasan Artifisial</a:t>
            </a:r>
          </a:p>
        </p:txBody>
      </p:sp>
      <p:sp>
        <p:nvSpPr>
          <p:cNvPr name="TextBox 28" id="28"/>
          <p:cNvSpPr txBox="true"/>
          <p:nvPr/>
        </p:nvSpPr>
        <p:spPr>
          <a:xfrm rot="0">
            <a:off x="12790139" y="1066432"/>
            <a:ext cx="3950348" cy="383286"/>
          </a:xfrm>
          <a:prstGeom prst="rect">
            <a:avLst/>
          </a:prstGeom>
        </p:spPr>
        <p:txBody>
          <a:bodyPr anchor="t" rtlCol="false" tIns="0" lIns="0" bIns="0" rIns="0">
            <a:spAutoFit/>
          </a:bodyPr>
          <a:lstStyle/>
          <a:p>
            <a:pPr algn="ctr">
              <a:lnSpc>
                <a:spcPts val="3024"/>
              </a:lnSpc>
            </a:pPr>
            <a:r>
              <a:rPr lang="en-US" sz="2160">
                <a:solidFill>
                  <a:srgbClr val="0E184D"/>
                </a:solidFill>
                <a:latin typeface="Arimo"/>
              </a:rPr>
              <a:t>Page 10</a:t>
            </a:r>
          </a:p>
        </p:txBody>
      </p:sp>
      <p:sp>
        <p:nvSpPr>
          <p:cNvPr name="TextBox 29" id="29"/>
          <p:cNvSpPr txBox="true"/>
          <p:nvPr/>
        </p:nvSpPr>
        <p:spPr>
          <a:xfrm rot="0">
            <a:off x="6713670" y="5890801"/>
            <a:ext cx="4872808" cy="642437"/>
          </a:xfrm>
          <a:prstGeom prst="rect">
            <a:avLst/>
          </a:prstGeom>
        </p:spPr>
        <p:txBody>
          <a:bodyPr anchor="t" rtlCol="false" tIns="0" lIns="0" bIns="0" rIns="0">
            <a:spAutoFit/>
          </a:bodyPr>
          <a:lstStyle/>
          <a:p>
            <a:pPr algn="ctr">
              <a:lnSpc>
                <a:spcPts val="5073"/>
              </a:lnSpc>
            </a:pPr>
            <a:r>
              <a:rPr lang="en-US" sz="3624">
                <a:solidFill>
                  <a:srgbClr val="F3E687"/>
                </a:solidFill>
                <a:latin typeface="Arimo"/>
              </a:rPr>
              <a:t>Oleh :</a:t>
            </a:r>
          </a:p>
        </p:txBody>
      </p:sp>
      <p:sp>
        <p:nvSpPr>
          <p:cNvPr name="TextBox 30" id="30"/>
          <p:cNvSpPr txBox="true"/>
          <p:nvPr/>
        </p:nvSpPr>
        <p:spPr>
          <a:xfrm rot="0">
            <a:off x="7545490" y="6821863"/>
            <a:ext cx="3385171" cy="383286"/>
          </a:xfrm>
          <a:prstGeom prst="rect">
            <a:avLst/>
          </a:prstGeom>
        </p:spPr>
        <p:txBody>
          <a:bodyPr anchor="t" rtlCol="false" tIns="0" lIns="0" bIns="0" rIns="0">
            <a:spAutoFit/>
          </a:bodyPr>
          <a:lstStyle/>
          <a:p>
            <a:pPr algn="just">
              <a:lnSpc>
                <a:spcPts val="3024"/>
              </a:lnSpc>
            </a:pPr>
            <a:r>
              <a:rPr lang="en-US" sz="2160">
                <a:solidFill>
                  <a:srgbClr val="F3E687"/>
                </a:solidFill>
                <a:latin typeface="Arimo"/>
              </a:rPr>
              <a:t>Nama :</a:t>
            </a:r>
            <a:r>
              <a:rPr lang="en-US" sz="2160">
                <a:solidFill>
                  <a:srgbClr val="C8DCE3"/>
                </a:solidFill>
                <a:latin typeface="Arimo"/>
              </a:rPr>
              <a:t> Rahmat Azrima</a:t>
            </a:r>
          </a:p>
        </p:txBody>
      </p:sp>
      <p:sp>
        <p:nvSpPr>
          <p:cNvPr name="TextBox 31" id="31"/>
          <p:cNvSpPr txBox="true"/>
          <p:nvPr/>
        </p:nvSpPr>
        <p:spPr>
          <a:xfrm rot="0">
            <a:off x="7545490" y="7361907"/>
            <a:ext cx="4330515" cy="383286"/>
          </a:xfrm>
          <a:prstGeom prst="rect">
            <a:avLst/>
          </a:prstGeom>
        </p:spPr>
        <p:txBody>
          <a:bodyPr anchor="t" rtlCol="false" tIns="0" lIns="0" bIns="0" rIns="0">
            <a:spAutoFit/>
          </a:bodyPr>
          <a:lstStyle/>
          <a:p>
            <a:pPr algn="just">
              <a:lnSpc>
                <a:spcPts val="3024"/>
              </a:lnSpc>
            </a:pPr>
            <a:r>
              <a:rPr lang="en-US" sz="2160">
                <a:solidFill>
                  <a:srgbClr val="F3E687"/>
                </a:solidFill>
                <a:latin typeface="Arimo"/>
              </a:rPr>
              <a:t>NPM   :</a:t>
            </a:r>
            <a:r>
              <a:rPr lang="en-US" sz="2160">
                <a:solidFill>
                  <a:srgbClr val="C8DCE3"/>
                </a:solidFill>
                <a:latin typeface="Arimo"/>
              </a:rPr>
              <a:t> 2108107010077</a:t>
            </a:r>
          </a:p>
        </p:txBody>
      </p:sp>
      <p:sp>
        <p:nvSpPr>
          <p:cNvPr name="Freeform 32" id="32"/>
          <p:cNvSpPr/>
          <p:nvPr/>
        </p:nvSpPr>
        <p:spPr>
          <a:xfrm flipH="true" flipV="true" rot="472088">
            <a:off x="4659182" y="3138831"/>
            <a:ext cx="1660124" cy="394280"/>
          </a:xfrm>
          <a:custGeom>
            <a:avLst/>
            <a:gdLst/>
            <a:ahLst/>
            <a:cxnLst/>
            <a:rect r="r" b="b" t="t" l="l"/>
            <a:pathLst>
              <a:path h="394280" w="1660124">
                <a:moveTo>
                  <a:pt x="1660124" y="394279"/>
                </a:moveTo>
                <a:lnTo>
                  <a:pt x="0" y="394279"/>
                </a:lnTo>
                <a:lnTo>
                  <a:pt x="0" y="0"/>
                </a:lnTo>
                <a:lnTo>
                  <a:pt x="1660124" y="0"/>
                </a:lnTo>
                <a:lnTo>
                  <a:pt x="1660124" y="394279"/>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E184D"/>
        </a:solidFill>
      </p:bgPr>
    </p:bg>
    <p:spTree>
      <p:nvGrpSpPr>
        <p:cNvPr id="1" name=""/>
        <p:cNvGrpSpPr/>
        <p:nvPr/>
      </p:nvGrpSpPr>
      <p:grpSpPr>
        <a:xfrm>
          <a:off x="0" y="0"/>
          <a:ext cx="0" cy="0"/>
          <a:chOff x="0" y="0"/>
          <a:chExt cx="0" cy="0"/>
        </a:xfrm>
      </p:grpSpPr>
      <p:sp>
        <p:nvSpPr>
          <p:cNvPr name="Freeform 2" id="2"/>
          <p:cNvSpPr/>
          <p:nvPr/>
        </p:nvSpPr>
        <p:spPr>
          <a:xfrm flipH="false" flipV="false" rot="0">
            <a:off x="-1790054" y="2893761"/>
            <a:ext cx="4499478" cy="4499478"/>
          </a:xfrm>
          <a:custGeom>
            <a:avLst/>
            <a:gdLst/>
            <a:ahLst/>
            <a:cxnLst/>
            <a:rect r="r" b="b" t="t" l="l"/>
            <a:pathLst>
              <a:path h="4499478" w="4499478">
                <a:moveTo>
                  <a:pt x="0" y="0"/>
                </a:moveTo>
                <a:lnTo>
                  <a:pt x="4499479" y="0"/>
                </a:lnTo>
                <a:lnTo>
                  <a:pt x="4499479" y="4499478"/>
                </a:lnTo>
                <a:lnTo>
                  <a:pt x="0" y="4499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80392" y="2893761"/>
            <a:ext cx="4499478" cy="4499478"/>
          </a:xfrm>
          <a:custGeom>
            <a:avLst/>
            <a:gdLst/>
            <a:ahLst/>
            <a:cxnLst/>
            <a:rect r="r" b="b" t="t" l="l"/>
            <a:pathLst>
              <a:path h="4499478" w="4499478">
                <a:moveTo>
                  <a:pt x="0" y="0"/>
                </a:moveTo>
                <a:lnTo>
                  <a:pt x="4499478" y="0"/>
                </a:lnTo>
                <a:lnTo>
                  <a:pt x="4499478" y="4499478"/>
                </a:lnTo>
                <a:lnTo>
                  <a:pt x="0" y="4499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178267"/>
            <a:ext cx="16230600" cy="7967613"/>
            <a:chOff x="0" y="0"/>
            <a:chExt cx="4274726" cy="2098466"/>
          </a:xfrm>
        </p:grpSpPr>
        <p:sp>
          <p:nvSpPr>
            <p:cNvPr name="Freeform 5" id="5"/>
            <p:cNvSpPr/>
            <p:nvPr/>
          </p:nvSpPr>
          <p:spPr>
            <a:xfrm flipH="false" flipV="false" rot="0">
              <a:off x="0" y="0"/>
              <a:ext cx="4274726" cy="2098466"/>
            </a:xfrm>
            <a:custGeom>
              <a:avLst/>
              <a:gdLst/>
              <a:ahLst/>
              <a:cxnLst/>
              <a:rect r="r" b="b" t="t" l="l"/>
              <a:pathLst>
                <a:path h="2098466" w="4274726">
                  <a:moveTo>
                    <a:pt x="8109" y="0"/>
                  </a:moveTo>
                  <a:lnTo>
                    <a:pt x="4266617" y="0"/>
                  </a:lnTo>
                  <a:cubicBezTo>
                    <a:pt x="4268768" y="0"/>
                    <a:pt x="4270830" y="854"/>
                    <a:pt x="4272351" y="2375"/>
                  </a:cubicBezTo>
                  <a:cubicBezTo>
                    <a:pt x="4273872" y="3896"/>
                    <a:pt x="4274726" y="5958"/>
                    <a:pt x="4274726" y="8109"/>
                  </a:cubicBezTo>
                  <a:lnTo>
                    <a:pt x="4274726" y="2090357"/>
                  </a:lnTo>
                  <a:cubicBezTo>
                    <a:pt x="4274726" y="2092508"/>
                    <a:pt x="4273872" y="2094570"/>
                    <a:pt x="4272351" y="2096091"/>
                  </a:cubicBezTo>
                  <a:cubicBezTo>
                    <a:pt x="4270830" y="2097611"/>
                    <a:pt x="4268768" y="2098466"/>
                    <a:pt x="4266617" y="2098466"/>
                  </a:cubicBezTo>
                  <a:lnTo>
                    <a:pt x="8109" y="2098466"/>
                  </a:lnTo>
                  <a:cubicBezTo>
                    <a:pt x="5958" y="2098466"/>
                    <a:pt x="3896" y="2097611"/>
                    <a:pt x="2375" y="2096091"/>
                  </a:cubicBezTo>
                  <a:cubicBezTo>
                    <a:pt x="854" y="2094570"/>
                    <a:pt x="0" y="2092508"/>
                    <a:pt x="0" y="2090357"/>
                  </a:cubicBezTo>
                  <a:lnTo>
                    <a:pt x="0" y="8109"/>
                  </a:lnTo>
                  <a:cubicBezTo>
                    <a:pt x="0" y="5958"/>
                    <a:pt x="854" y="3896"/>
                    <a:pt x="2375" y="2375"/>
                  </a:cubicBezTo>
                  <a:cubicBezTo>
                    <a:pt x="3896" y="854"/>
                    <a:pt x="5958" y="0"/>
                    <a:pt x="8109" y="0"/>
                  </a:cubicBezTo>
                  <a:close/>
                </a:path>
              </a:pathLst>
            </a:custGeom>
            <a:solidFill>
              <a:srgbClr val="0E184D"/>
            </a:solidFill>
            <a:ln w="57150" cap="sq">
              <a:solidFill>
                <a:srgbClr val="C8DCE3"/>
              </a:solidFill>
              <a:prstDash val="solid"/>
              <a:miter/>
            </a:ln>
          </p:spPr>
        </p:sp>
        <p:sp>
          <p:nvSpPr>
            <p:cNvPr name="TextBox 6" id="6"/>
            <p:cNvSpPr txBox="true"/>
            <p:nvPr/>
          </p:nvSpPr>
          <p:spPr>
            <a:xfrm>
              <a:off x="0" y="-47625"/>
              <a:ext cx="4274726" cy="2146091"/>
            </a:xfrm>
            <a:prstGeom prst="rect">
              <a:avLst/>
            </a:prstGeom>
          </p:spPr>
          <p:txBody>
            <a:bodyPr anchor="ctr" rtlCol="false" tIns="50800" lIns="50800" bIns="50800" rIns="50800"/>
            <a:lstStyle/>
            <a:p>
              <a:pPr algn="ctr">
                <a:lnSpc>
                  <a:spcPts val="2688"/>
                </a:lnSpc>
              </a:pPr>
            </a:p>
          </p:txBody>
        </p:sp>
      </p:grpSp>
      <p:sp>
        <p:nvSpPr>
          <p:cNvPr name="Freeform 7" id="7"/>
          <p:cNvSpPr/>
          <p:nvPr/>
        </p:nvSpPr>
        <p:spPr>
          <a:xfrm flipH="false" flipV="false" rot="0">
            <a:off x="1510910" y="1036773"/>
            <a:ext cx="4168897" cy="515901"/>
          </a:xfrm>
          <a:custGeom>
            <a:avLst/>
            <a:gdLst/>
            <a:ahLst/>
            <a:cxnLst/>
            <a:rect r="r" b="b" t="t" l="l"/>
            <a:pathLst>
              <a:path h="515901" w="4168897">
                <a:moveTo>
                  <a:pt x="0" y="0"/>
                </a:moveTo>
                <a:lnTo>
                  <a:pt x="4168896" y="0"/>
                </a:lnTo>
                <a:lnTo>
                  <a:pt x="4168896" y="515901"/>
                </a:lnTo>
                <a:lnTo>
                  <a:pt x="0" y="5159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2680864" y="1028700"/>
            <a:ext cx="4168897" cy="515901"/>
          </a:xfrm>
          <a:custGeom>
            <a:avLst/>
            <a:gdLst/>
            <a:ahLst/>
            <a:cxnLst/>
            <a:rect r="r" b="b" t="t" l="l"/>
            <a:pathLst>
              <a:path h="515901" w="4168897">
                <a:moveTo>
                  <a:pt x="4168897" y="0"/>
                </a:moveTo>
                <a:lnTo>
                  <a:pt x="0" y="0"/>
                </a:lnTo>
                <a:lnTo>
                  <a:pt x="0" y="515901"/>
                </a:lnTo>
                <a:lnTo>
                  <a:pt x="4168897" y="515901"/>
                </a:lnTo>
                <a:lnTo>
                  <a:pt x="416889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6057972" y="1036773"/>
            <a:ext cx="507827" cy="50782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E687"/>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88"/>
                </a:lnSpc>
              </a:pPr>
            </a:p>
          </p:txBody>
        </p:sp>
      </p:grpSp>
      <p:grpSp>
        <p:nvGrpSpPr>
          <p:cNvPr name="Group 12" id="12"/>
          <p:cNvGrpSpPr/>
          <p:nvPr/>
        </p:nvGrpSpPr>
        <p:grpSpPr>
          <a:xfrm rot="0">
            <a:off x="11831256" y="1036773"/>
            <a:ext cx="507827" cy="50782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E687"/>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88"/>
                </a:lnSpc>
              </a:pPr>
            </a:p>
          </p:txBody>
        </p:sp>
      </p:grpSp>
      <p:sp>
        <p:nvSpPr>
          <p:cNvPr name="TextBox 15" id="15"/>
          <p:cNvSpPr txBox="true"/>
          <p:nvPr/>
        </p:nvSpPr>
        <p:spPr>
          <a:xfrm rot="0">
            <a:off x="4661620" y="2751851"/>
            <a:ext cx="9196133" cy="1520707"/>
          </a:xfrm>
          <a:prstGeom prst="rect">
            <a:avLst/>
          </a:prstGeom>
        </p:spPr>
        <p:txBody>
          <a:bodyPr anchor="t" rtlCol="false" tIns="0" lIns="0" bIns="0" rIns="0">
            <a:spAutoFit/>
          </a:bodyPr>
          <a:lstStyle/>
          <a:p>
            <a:pPr algn="ctr">
              <a:lnSpc>
                <a:spcPts val="11580"/>
              </a:lnSpc>
            </a:pPr>
            <a:r>
              <a:rPr lang="en-US" sz="11580">
                <a:solidFill>
                  <a:srgbClr val="F3E687"/>
                </a:solidFill>
                <a:latin typeface="Anton"/>
              </a:rPr>
              <a:t>OVERVIEW</a:t>
            </a:r>
          </a:p>
        </p:txBody>
      </p:sp>
      <p:grpSp>
        <p:nvGrpSpPr>
          <p:cNvPr name="Group 16" id="16"/>
          <p:cNvGrpSpPr/>
          <p:nvPr/>
        </p:nvGrpSpPr>
        <p:grpSpPr>
          <a:xfrm rot="-1071739">
            <a:off x="4689843" y="3312303"/>
            <a:ext cx="2037077" cy="663615"/>
            <a:chOff x="0" y="0"/>
            <a:chExt cx="626146" cy="203978"/>
          </a:xfrm>
        </p:grpSpPr>
        <p:sp>
          <p:nvSpPr>
            <p:cNvPr name="Freeform 17" id="17"/>
            <p:cNvSpPr/>
            <p:nvPr/>
          </p:nvSpPr>
          <p:spPr>
            <a:xfrm flipH="false" flipV="false" rot="0">
              <a:off x="0" y="0"/>
              <a:ext cx="626146" cy="203978"/>
            </a:xfrm>
            <a:custGeom>
              <a:avLst/>
              <a:gdLst/>
              <a:ahLst/>
              <a:cxnLst/>
              <a:rect r="r" b="b" t="t" l="l"/>
              <a:pathLst>
                <a:path h="203978" w="626146">
                  <a:moveTo>
                    <a:pt x="101989" y="0"/>
                  </a:moveTo>
                  <a:lnTo>
                    <a:pt x="524157" y="0"/>
                  </a:lnTo>
                  <a:cubicBezTo>
                    <a:pt x="580484" y="0"/>
                    <a:pt x="626146" y="45662"/>
                    <a:pt x="626146" y="101989"/>
                  </a:cubicBezTo>
                  <a:lnTo>
                    <a:pt x="626146" y="101989"/>
                  </a:lnTo>
                  <a:cubicBezTo>
                    <a:pt x="626146" y="158316"/>
                    <a:pt x="580484" y="203978"/>
                    <a:pt x="524157" y="203978"/>
                  </a:cubicBezTo>
                  <a:lnTo>
                    <a:pt x="101989" y="203978"/>
                  </a:lnTo>
                  <a:cubicBezTo>
                    <a:pt x="45662" y="203978"/>
                    <a:pt x="0" y="158316"/>
                    <a:pt x="0" y="101989"/>
                  </a:cubicBezTo>
                  <a:lnTo>
                    <a:pt x="0" y="101989"/>
                  </a:lnTo>
                  <a:cubicBezTo>
                    <a:pt x="0" y="45662"/>
                    <a:pt x="45662" y="0"/>
                    <a:pt x="101989" y="0"/>
                  </a:cubicBezTo>
                  <a:close/>
                </a:path>
              </a:pathLst>
            </a:custGeom>
            <a:solidFill>
              <a:srgbClr val="C8DCE3"/>
            </a:solidFill>
            <a:ln w="38100" cap="rnd">
              <a:solidFill>
                <a:srgbClr val="1E2444"/>
              </a:solidFill>
              <a:prstDash val="solid"/>
              <a:round/>
            </a:ln>
          </p:spPr>
        </p:sp>
        <p:sp>
          <p:nvSpPr>
            <p:cNvPr name="TextBox 18" id="18"/>
            <p:cNvSpPr txBox="true"/>
            <p:nvPr/>
          </p:nvSpPr>
          <p:spPr>
            <a:xfrm>
              <a:off x="0" y="-47625"/>
              <a:ext cx="626146" cy="251603"/>
            </a:xfrm>
            <a:prstGeom prst="rect">
              <a:avLst/>
            </a:prstGeom>
          </p:spPr>
          <p:txBody>
            <a:bodyPr anchor="ctr" rtlCol="false" tIns="50800" lIns="50800" bIns="50800" rIns="50800"/>
            <a:lstStyle/>
            <a:p>
              <a:pPr algn="ctr">
                <a:lnSpc>
                  <a:spcPts val="2688"/>
                </a:lnSpc>
              </a:pPr>
            </a:p>
          </p:txBody>
        </p:sp>
      </p:grpSp>
      <p:sp>
        <p:nvSpPr>
          <p:cNvPr name="Freeform 19" id="19"/>
          <p:cNvSpPr/>
          <p:nvPr/>
        </p:nvSpPr>
        <p:spPr>
          <a:xfrm flipH="false" flipV="false" rot="0">
            <a:off x="11560831" y="2883090"/>
            <a:ext cx="1048678" cy="1048678"/>
          </a:xfrm>
          <a:custGeom>
            <a:avLst/>
            <a:gdLst/>
            <a:ahLst/>
            <a:cxnLst/>
            <a:rect r="r" b="b" t="t" l="l"/>
            <a:pathLst>
              <a:path h="1048678" w="1048678">
                <a:moveTo>
                  <a:pt x="0" y="0"/>
                </a:moveTo>
                <a:lnTo>
                  <a:pt x="1048678" y="0"/>
                </a:lnTo>
                <a:lnTo>
                  <a:pt x="1048678" y="1048678"/>
                </a:lnTo>
                <a:lnTo>
                  <a:pt x="0" y="10486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295669">
            <a:off x="14956853" y="6772636"/>
            <a:ext cx="1715812" cy="380958"/>
          </a:xfrm>
          <a:prstGeom prst="rect">
            <a:avLst/>
          </a:prstGeom>
        </p:spPr>
        <p:txBody>
          <a:bodyPr anchor="t" rtlCol="false" tIns="0" lIns="0" bIns="0" rIns="0">
            <a:spAutoFit/>
          </a:bodyPr>
          <a:lstStyle/>
          <a:p>
            <a:pPr algn="ctr">
              <a:lnSpc>
                <a:spcPts val="3018"/>
              </a:lnSpc>
            </a:pPr>
            <a:r>
              <a:rPr lang="en-US" sz="2156">
                <a:solidFill>
                  <a:srgbClr val="1E2444"/>
                </a:solidFill>
                <a:latin typeface="Arimo"/>
              </a:rPr>
              <a:t>Borcelle</a:t>
            </a:r>
          </a:p>
        </p:txBody>
      </p:sp>
      <p:sp>
        <p:nvSpPr>
          <p:cNvPr name="TextBox 21" id="21"/>
          <p:cNvSpPr txBox="true"/>
          <p:nvPr/>
        </p:nvSpPr>
        <p:spPr>
          <a:xfrm rot="0">
            <a:off x="1620184" y="1074506"/>
            <a:ext cx="3950348" cy="383286"/>
          </a:xfrm>
          <a:prstGeom prst="rect">
            <a:avLst/>
          </a:prstGeom>
        </p:spPr>
        <p:txBody>
          <a:bodyPr anchor="t" rtlCol="false" tIns="0" lIns="0" bIns="0" rIns="0">
            <a:spAutoFit/>
          </a:bodyPr>
          <a:lstStyle/>
          <a:p>
            <a:pPr algn="ctr">
              <a:lnSpc>
                <a:spcPts val="3024"/>
              </a:lnSpc>
            </a:pPr>
            <a:r>
              <a:rPr lang="en-US" sz="2160">
                <a:solidFill>
                  <a:srgbClr val="0E184D"/>
                </a:solidFill>
                <a:latin typeface="Arimo"/>
              </a:rPr>
              <a:t>Kecerdasan Artifisial</a:t>
            </a:r>
          </a:p>
        </p:txBody>
      </p:sp>
      <p:sp>
        <p:nvSpPr>
          <p:cNvPr name="TextBox 22" id="22"/>
          <p:cNvSpPr txBox="true"/>
          <p:nvPr/>
        </p:nvSpPr>
        <p:spPr>
          <a:xfrm rot="0">
            <a:off x="12790139" y="1066432"/>
            <a:ext cx="3950348" cy="383286"/>
          </a:xfrm>
          <a:prstGeom prst="rect">
            <a:avLst/>
          </a:prstGeom>
        </p:spPr>
        <p:txBody>
          <a:bodyPr anchor="t" rtlCol="false" tIns="0" lIns="0" bIns="0" rIns="0">
            <a:spAutoFit/>
          </a:bodyPr>
          <a:lstStyle/>
          <a:p>
            <a:pPr algn="ctr">
              <a:lnSpc>
                <a:spcPts val="3024"/>
              </a:lnSpc>
            </a:pPr>
            <a:r>
              <a:rPr lang="en-US" sz="2160">
                <a:solidFill>
                  <a:srgbClr val="0E184D"/>
                </a:solidFill>
                <a:latin typeface="Arimo"/>
              </a:rPr>
              <a:t>Page 1</a:t>
            </a:r>
          </a:p>
        </p:txBody>
      </p:sp>
      <p:sp>
        <p:nvSpPr>
          <p:cNvPr name="Freeform 23" id="23"/>
          <p:cNvSpPr/>
          <p:nvPr/>
        </p:nvSpPr>
        <p:spPr>
          <a:xfrm flipH="false" flipV="false" rot="0">
            <a:off x="1896509" y="4947856"/>
            <a:ext cx="2443823" cy="1502951"/>
          </a:xfrm>
          <a:custGeom>
            <a:avLst/>
            <a:gdLst/>
            <a:ahLst/>
            <a:cxnLst/>
            <a:rect r="r" b="b" t="t" l="l"/>
            <a:pathLst>
              <a:path h="1502951" w="2443823">
                <a:moveTo>
                  <a:pt x="0" y="0"/>
                </a:moveTo>
                <a:lnTo>
                  <a:pt x="2443823" y="0"/>
                </a:lnTo>
                <a:lnTo>
                  <a:pt x="2443823" y="1502951"/>
                </a:lnTo>
                <a:lnTo>
                  <a:pt x="0" y="15029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4909299" y="4947856"/>
            <a:ext cx="2443823" cy="1502951"/>
          </a:xfrm>
          <a:custGeom>
            <a:avLst/>
            <a:gdLst/>
            <a:ahLst/>
            <a:cxnLst/>
            <a:rect r="r" b="b" t="t" l="l"/>
            <a:pathLst>
              <a:path h="1502951" w="2443823">
                <a:moveTo>
                  <a:pt x="0" y="0"/>
                </a:moveTo>
                <a:lnTo>
                  <a:pt x="2443823" y="0"/>
                </a:lnTo>
                <a:lnTo>
                  <a:pt x="2443823" y="1502951"/>
                </a:lnTo>
                <a:lnTo>
                  <a:pt x="0" y="15029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7922088" y="4947856"/>
            <a:ext cx="2443823" cy="1502951"/>
          </a:xfrm>
          <a:custGeom>
            <a:avLst/>
            <a:gdLst/>
            <a:ahLst/>
            <a:cxnLst/>
            <a:rect r="r" b="b" t="t" l="l"/>
            <a:pathLst>
              <a:path h="1502951" w="2443823">
                <a:moveTo>
                  <a:pt x="0" y="0"/>
                </a:moveTo>
                <a:lnTo>
                  <a:pt x="2443824" y="0"/>
                </a:lnTo>
                <a:lnTo>
                  <a:pt x="2443824" y="1502951"/>
                </a:lnTo>
                <a:lnTo>
                  <a:pt x="0" y="15029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10934878" y="4947856"/>
            <a:ext cx="2443823" cy="1502951"/>
          </a:xfrm>
          <a:custGeom>
            <a:avLst/>
            <a:gdLst/>
            <a:ahLst/>
            <a:cxnLst/>
            <a:rect r="r" b="b" t="t" l="l"/>
            <a:pathLst>
              <a:path h="1502951" w="2443823">
                <a:moveTo>
                  <a:pt x="0" y="0"/>
                </a:moveTo>
                <a:lnTo>
                  <a:pt x="2443823" y="0"/>
                </a:lnTo>
                <a:lnTo>
                  <a:pt x="2443823" y="1502951"/>
                </a:lnTo>
                <a:lnTo>
                  <a:pt x="0" y="15029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13947668" y="4947856"/>
            <a:ext cx="2443823" cy="1502951"/>
          </a:xfrm>
          <a:custGeom>
            <a:avLst/>
            <a:gdLst/>
            <a:ahLst/>
            <a:cxnLst/>
            <a:rect r="r" b="b" t="t" l="l"/>
            <a:pathLst>
              <a:path h="1502951" w="2443823">
                <a:moveTo>
                  <a:pt x="0" y="0"/>
                </a:moveTo>
                <a:lnTo>
                  <a:pt x="2443823" y="0"/>
                </a:lnTo>
                <a:lnTo>
                  <a:pt x="2443823" y="1502951"/>
                </a:lnTo>
                <a:lnTo>
                  <a:pt x="0" y="15029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1896509" y="7020195"/>
            <a:ext cx="2443823" cy="1502951"/>
          </a:xfrm>
          <a:custGeom>
            <a:avLst/>
            <a:gdLst/>
            <a:ahLst/>
            <a:cxnLst/>
            <a:rect r="r" b="b" t="t" l="l"/>
            <a:pathLst>
              <a:path h="1502951" w="2443823">
                <a:moveTo>
                  <a:pt x="0" y="0"/>
                </a:moveTo>
                <a:lnTo>
                  <a:pt x="2443823" y="0"/>
                </a:lnTo>
                <a:lnTo>
                  <a:pt x="2443823" y="1502951"/>
                </a:lnTo>
                <a:lnTo>
                  <a:pt x="0" y="15029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false" flipV="false" rot="0">
            <a:off x="4909299" y="7020195"/>
            <a:ext cx="2443823" cy="1502951"/>
          </a:xfrm>
          <a:custGeom>
            <a:avLst/>
            <a:gdLst/>
            <a:ahLst/>
            <a:cxnLst/>
            <a:rect r="r" b="b" t="t" l="l"/>
            <a:pathLst>
              <a:path h="1502951" w="2443823">
                <a:moveTo>
                  <a:pt x="0" y="0"/>
                </a:moveTo>
                <a:lnTo>
                  <a:pt x="2443823" y="0"/>
                </a:lnTo>
                <a:lnTo>
                  <a:pt x="2443823" y="1502951"/>
                </a:lnTo>
                <a:lnTo>
                  <a:pt x="0" y="15029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0">
            <a:off x="7922088" y="7020195"/>
            <a:ext cx="2443823" cy="1502951"/>
          </a:xfrm>
          <a:custGeom>
            <a:avLst/>
            <a:gdLst/>
            <a:ahLst/>
            <a:cxnLst/>
            <a:rect r="r" b="b" t="t" l="l"/>
            <a:pathLst>
              <a:path h="1502951" w="2443823">
                <a:moveTo>
                  <a:pt x="0" y="0"/>
                </a:moveTo>
                <a:lnTo>
                  <a:pt x="2443824" y="0"/>
                </a:lnTo>
                <a:lnTo>
                  <a:pt x="2443824" y="1502951"/>
                </a:lnTo>
                <a:lnTo>
                  <a:pt x="0" y="15029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0">
            <a:off x="10934878" y="7020195"/>
            <a:ext cx="2443823" cy="1502951"/>
          </a:xfrm>
          <a:custGeom>
            <a:avLst/>
            <a:gdLst/>
            <a:ahLst/>
            <a:cxnLst/>
            <a:rect r="r" b="b" t="t" l="l"/>
            <a:pathLst>
              <a:path h="1502951" w="2443823">
                <a:moveTo>
                  <a:pt x="0" y="0"/>
                </a:moveTo>
                <a:lnTo>
                  <a:pt x="2443823" y="0"/>
                </a:lnTo>
                <a:lnTo>
                  <a:pt x="2443823" y="1502951"/>
                </a:lnTo>
                <a:lnTo>
                  <a:pt x="0" y="15029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0">
            <a:off x="13947668" y="7020195"/>
            <a:ext cx="2443823" cy="1502951"/>
          </a:xfrm>
          <a:custGeom>
            <a:avLst/>
            <a:gdLst/>
            <a:ahLst/>
            <a:cxnLst/>
            <a:rect r="r" b="b" t="t" l="l"/>
            <a:pathLst>
              <a:path h="1502951" w="2443823">
                <a:moveTo>
                  <a:pt x="0" y="0"/>
                </a:moveTo>
                <a:lnTo>
                  <a:pt x="2443823" y="0"/>
                </a:lnTo>
                <a:lnTo>
                  <a:pt x="2443823" y="1502951"/>
                </a:lnTo>
                <a:lnTo>
                  <a:pt x="0" y="15029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3" id="33"/>
          <p:cNvSpPr txBox="true"/>
          <p:nvPr/>
        </p:nvSpPr>
        <p:spPr>
          <a:xfrm rot="0">
            <a:off x="1893976" y="5509403"/>
            <a:ext cx="2443823" cy="332232"/>
          </a:xfrm>
          <a:prstGeom prst="rect">
            <a:avLst/>
          </a:prstGeom>
        </p:spPr>
        <p:txBody>
          <a:bodyPr anchor="t" rtlCol="false" tIns="0" lIns="0" bIns="0" rIns="0">
            <a:spAutoFit/>
          </a:bodyPr>
          <a:lstStyle/>
          <a:p>
            <a:pPr algn="ctr">
              <a:lnSpc>
                <a:spcPts val="2688"/>
              </a:lnSpc>
              <a:spcBef>
                <a:spcPct val="0"/>
              </a:spcBef>
            </a:pPr>
            <a:r>
              <a:rPr lang="en-US" sz="1920">
                <a:solidFill>
                  <a:srgbClr val="0E184D"/>
                </a:solidFill>
                <a:latin typeface="Bernoru"/>
              </a:rPr>
              <a:t>case type</a:t>
            </a:r>
          </a:p>
        </p:txBody>
      </p:sp>
      <p:sp>
        <p:nvSpPr>
          <p:cNvPr name="TextBox 34" id="34"/>
          <p:cNvSpPr txBox="true"/>
          <p:nvPr/>
        </p:nvSpPr>
        <p:spPr>
          <a:xfrm rot="0">
            <a:off x="4909299" y="5509403"/>
            <a:ext cx="2443823" cy="332232"/>
          </a:xfrm>
          <a:prstGeom prst="rect">
            <a:avLst/>
          </a:prstGeom>
        </p:spPr>
        <p:txBody>
          <a:bodyPr anchor="t" rtlCol="false" tIns="0" lIns="0" bIns="0" rIns="0">
            <a:spAutoFit/>
          </a:bodyPr>
          <a:lstStyle/>
          <a:p>
            <a:pPr algn="ctr">
              <a:lnSpc>
                <a:spcPts val="2688"/>
              </a:lnSpc>
              <a:spcBef>
                <a:spcPct val="0"/>
              </a:spcBef>
            </a:pPr>
            <a:r>
              <a:rPr lang="en-US" sz="1920">
                <a:solidFill>
                  <a:srgbClr val="0E184D"/>
                </a:solidFill>
                <a:latin typeface="Bernoru"/>
              </a:rPr>
              <a:t>dataset</a:t>
            </a:r>
          </a:p>
        </p:txBody>
      </p:sp>
      <p:sp>
        <p:nvSpPr>
          <p:cNvPr name="TextBox 35" id="35"/>
          <p:cNvSpPr txBox="true"/>
          <p:nvPr/>
        </p:nvSpPr>
        <p:spPr>
          <a:xfrm rot="0">
            <a:off x="7924622" y="5509403"/>
            <a:ext cx="2443823" cy="332232"/>
          </a:xfrm>
          <a:prstGeom prst="rect">
            <a:avLst/>
          </a:prstGeom>
        </p:spPr>
        <p:txBody>
          <a:bodyPr anchor="t" rtlCol="false" tIns="0" lIns="0" bIns="0" rIns="0">
            <a:spAutoFit/>
          </a:bodyPr>
          <a:lstStyle/>
          <a:p>
            <a:pPr algn="ctr">
              <a:lnSpc>
                <a:spcPts val="2688"/>
              </a:lnSpc>
              <a:spcBef>
                <a:spcPct val="0"/>
              </a:spcBef>
            </a:pPr>
            <a:r>
              <a:rPr lang="en-US" sz="1920">
                <a:solidFill>
                  <a:srgbClr val="0E184D"/>
                </a:solidFill>
                <a:latin typeface="Bernoru"/>
              </a:rPr>
              <a:t>featur count</a:t>
            </a:r>
          </a:p>
        </p:txBody>
      </p:sp>
      <p:sp>
        <p:nvSpPr>
          <p:cNvPr name="TextBox 36" id="36"/>
          <p:cNvSpPr txBox="true"/>
          <p:nvPr/>
        </p:nvSpPr>
        <p:spPr>
          <a:xfrm rot="0">
            <a:off x="10939945" y="5509403"/>
            <a:ext cx="2443823" cy="332232"/>
          </a:xfrm>
          <a:prstGeom prst="rect">
            <a:avLst/>
          </a:prstGeom>
        </p:spPr>
        <p:txBody>
          <a:bodyPr anchor="t" rtlCol="false" tIns="0" lIns="0" bIns="0" rIns="0">
            <a:spAutoFit/>
          </a:bodyPr>
          <a:lstStyle/>
          <a:p>
            <a:pPr algn="ctr">
              <a:lnSpc>
                <a:spcPts val="2688"/>
              </a:lnSpc>
              <a:spcBef>
                <a:spcPct val="0"/>
              </a:spcBef>
            </a:pPr>
            <a:r>
              <a:rPr lang="en-US" sz="1920">
                <a:solidFill>
                  <a:srgbClr val="0E184D"/>
                </a:solidFill>
                <a:latin typeface="Bernoru"/>
              </a:rPr>
              <a:t>label count</a:t>
            </a:r>
          </a:p>
        </p:txBody>
      </p:sp>
      <p:sp>
        <p:nvSpPr>
          <p:cNvPr name="TextBox 37" id="37"/>
          <p:cNvSpPr txBox="true"/>
          <p:nvPr/>
        </p:nvSpPr>
        <p:spPr>
          <a:xfrm rot="0">
            <a:off x="13955268" y="5342716"/>
            <a:ext cx="2443823" cy="665607"/>
          </a:xfrm>
          <a:prstGeom prst="rect">
            <a:avLst/>
          </a:prstGeom>
        </p:spPr>
        <p:txBody>
          <a:bodyPr anchor="t" rtlCol="false" tIns="0" lIns="0" bIns="0" rIns="0">
            <a:spAutoFit/>
          </a:bodyPr>
          <a:lstStyle/>
          <a:p>
            <a:pPr algn="ctr">
              <a:lnSpc>
                <a:spcPts val="2688"/>
              </a:lnSpc>
              <a:spcBef>
                <a:spcPct val="0"/>
              </a:spcBef>
            </a:pPr>
            <a:r>
              <a:rPr lang="en-US" sz="1920">
                <a:solidFill>
                  <a:srgbClr val="0E184D"/>
                </a:solidFill>
                <a:latin typeface="Bernoru"/>
              </a:rPr>
              <a:t>neural network type</a:t>
            </a:r>
          </a:p>
        </p:txBody>
      </p:sp>
      <p:sp>
        <p:nvSpPr>
          <p:cNvPr name="TextBox 38" id="38"/>
          <p:cNvSpPr txBox="true"/>
          <p:nvPr/>
        </p:nvSpPr>
        <p:spPr>
          <a:xfrm rot="0">
            <a:off x="1893976" y="7581742"/>
            <a:ext cx="2443823" cy="332232"/>
          </a:xfrm>
          <a:prstGeom prst="rect">
            <a:avLst/>
          </a:prstGeom>
        </p:spPr>
        <p:txBody>
          <a:bodyPr anchor="t" rtlCol="false" tIns="0" lIns="0" bIns="0" rIns="0">
            <a:spAutoFit/>
          </a:bodyPr>
          <a:lstStyle/>
          <a:p>
            <a:pPr algn="ctr">
              <a:lnSpc>
                <a:spcPts val="2688"/>
              </a:lnSpc>
              <a:spcBef>
                <a:spcPct val="0"/>
              </a:spcBef>
            </a:pPr>
            <a:r>
              <a:rPr lang="en-US" sz="1920">
                <a:solidFill>
                  <a:srgbClr val="0E184D"/>
                </a:solidFill>
                <a:latin typeface="Bernoru"/>
              </a:rPr>
              <a:t>optimize type</a:t>
            </a:r>
          </a:p>
        </p:txBody>
      </p:sp>
      <p:sp>
        <p:nvSpPr>
          <p:cNvPr name="TextBox 39" id="39"/>
          <p:cNvSpPr txBox="true"/>
          <p:nvPr/>
        </p:nvSpPr>
        <p:spPr>
          <a:xfrm rot="0">
            <a:off x="4909299" y="7415054"/>
            <a:ext cx="2443823" cy="665607"/>
          </a:xfrm>
          <a:prstGeom prst="rect">
            <a:avLst/>
          </a:prstGeom>
        </p:spPr>
        <p:txBody>
          <a:bodyPr anchor="t" rtlCol="false" tIns="0" lIns="0" bIns="0" rIns="0">
            <a:spAutoFit/>
          </a:bodyPr>
          <a:lstStyle/>
          <a:p>
            <a:pPr algn="ctr">
              <a:lnSpc>
                <a:spcPts val="2688"/>
              </a:lnSpc>
              <a:spcBef>
                <a:spcPct val="0"/>
              </a:spcBef>
            </a:pPr>
            <a:r>
              <a:rPr lang="en-US" sz="1920">
                <a:solidFill>
                  <a:srgbClr val="0E184D"/>
                </a:solidFill>
                <a:latin typeface="Bernoru"/>
              </a:rPr>
              <a:t>activation function</a:t>
            </a:r>
          </a:p>
        </p:txBody>
      </p:sp>
      <p:sp>
        <p:nvSpPr>
          <p:cNvPr name="TextBox 40" id="40"/>
          <p:cNvSpPr txBox="true"/>
          <p:nvPr/>
        </p:nvSpPr>
        <p:spPr>
          <a:xfrm rot="0">
            <a:off x="7924622" y="7581742"/>
            <a:ext cx="2443823" cy="332232"/>
          </a:xfrm>
          <a:prstGeom prst="rect">
            <a:avLst/>
          </a:prstGeom>
        </p:spPr>
        <p:txBody>
          <a:bodyPr anchor="t" rtlCol="false" tIns="0" lIns="0" bIns="0" rIns="0">
            <a:spAutoFit/>
          </a:bodyPr>
          <a:lstStyle/>
          <a:p>
            <a:pPr algn="ctr">
              <a:lnSpc>
                <a:spcPts val="2688"/>
              </a:lnSpc>
              <a:spcBef>
                <a:spcPct val="0"/>
              </a:spcBef>
            </a:pPr>
            <a:r>
              <a:rPr lang="en-US" sz="1920">
                <a:solidFill>
                  <a:srgbClr val="0E184D"/>
                </a:solidFill>
                <a:latin typeface="Bernoru"/>
              </a:rPr>
              <a:t>hidden layer</a:t>
            </a:r>
          </a:p>
        </p:txBody>
      </p:sp>
      <p:sp>
        <p:nvSpPr>
          <p:cNvPr name="TextBox 41" id="41"/>
          <p:cNvSpPr txBox="true"/>
          <p:nvPr/>
        </p:nvSpPr>
        <p:spPr>
          <a:xfrm rot="0">
            <a:off x="10939945" y="7581742"/>
            <a:ext cx="2443823" cy="332232"/>
          </a:xfrm>
          <a:prstGeom prst="rect">
            <a:avLst/>
          </a:prstGeom>
        </p:spPr>
        <p:txBody>
          <a:bodyPr anchor="t" rtlCol="false" tIns="0" lIns="0" bIns="0" rIns="0">
            <a:spAutoFit/>
          </a:bodyPr>
          <a:lstStyle/>
          <a:p>
            <a:pPr algn="ctr">
              <a:lnSpc>
                <a:spcPts val="2688"/>
              </a:lnSpc>
              <a:spcBef>
                <a:spcPct val="0"/>
              </a:spcBef>
            </a:pPr>
            <a:r>
              <a:rPr lang="en-US" sz="1920">
                <a:solidFill>
                  <a:srgbClr val="0E184D"/>
                </a:solidFill>
                <a:latin typeface="Bernoru"/>
              </a:rPr>
              <a:t>no hidden layer</a:t>
            </a:r>
          </a:p>
        </p:txBody>
      </p:sp>
      <p:sp>
        <p:nvSpPr>
          <p:cNvPr name="TextBox 42" id="42"/>
          <p:cNvSpPr txBox="true"/>
          <p:nvPr/>
        </p:nvSpPr>
        <p:spPr>
          <a:xfrm rot="0">
            <a:off x="13955268" y="7581742"/>
            <a:ext cx="2443823" cy="332232"/>
          </a:xfrm>
          <a:prstGeom prst="rect">
            <a:avLst/>
          </a:prstGeom>
        </p:spPr>
        <p:txBody>
          <a:bodyPr anchor="t" rtlCol="false" tIns="0" lIns="0" bIns="0" rIns="0">
            <a:spAutoFit/>
          </a:bodyPr>
          <a:lstStyle/>
          <a:p>
            <a:pPr algn="ctr">
              <a:lnSpc>
                <a:spcPts val="2688"/>
              </a:lnSpc>
              <a:spcBef>
                <a:spcPct val="0"/>
              </a:spcBef>
            </a:pPr>
            <a:r>
              <a:rPr lang="en-US" sz="1920">
                <a:solidFill>
                  <a:srgbClr val="0E184D"/>
                </a:solidFill>
                <a:latin typeface="Bernoru"/>
              </a:rPr>
              <a:t>weight</a:t>
            </a:r>
          </a:p>
        </p:txBody>
      </p:sp>
      <p:sp>
        <p:nvSpPr>
          <p:cNvPr name="Freeform 43" id="43"/>
          <p:cNvSpPr/>
          <p:nvPr/>
        </p:nvSpPr>
        <p:spPr>
          <a:xfrm flipH="false" flipV="false" rot="-973872">
            <a:off x="5395228" y="3404874"/>
            <a:ext cx="531056" cy="516573"/>
          </a:xfrm>
          <a:custGeom>
            <a:avLst/>
            <a:gdLst/>
            <a:ahLst/>
            <a:cxnLst/>
            <a:rect r="r" b="b" t="t" l="l"/>
            <a:pathLst>
              <a:path h="516573" w="531056">
                <a:moveTo>
                  <a:pt x="0" y="0"/>
                </a:moveTo>
                <a:lnTo>
                  <a:pt x="531056" y="0"/>
                </a:lnTo>
                <a:lnTo>
                  <a:pt x="531056" y="516573"/>
                </a:lnTo>
                <a:lnTo>
                  <a:pt x="0" y="51657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E184D"/>
        </a:solidFill>
      </p:bgPr>
    </p:bg>
    <p:spTree>
      <p:nvGrpSpPr>
        <p:cNvPr id="1" name=""/>
        <p:cNvGrpSpPr/>
        <p:nvPr/>
      </p:nvGrpSpPr>
      <p:grpSpPr>
        <a:xfrm>
          <a:off x="0" y="0"/>
          <a:ext cx="0" cy="0"/>
          <a:chOff x="0" y="0"/>
          <a:chExt cx="0" cy="0"/>
        </a:xfrm>
      </p:grpSpPr>
      <p:sp>
        <p:nvSpPr>
          <p:cNvPr name="Freeform 2" id="2"/>
          <p:cNvSpPr/>
          <p:nvPr/>
        </p:nvSpPr>
        <p:spPr>
          <a:xfrm flipH="false" flipV="false" rot="0">
            <a:off x="-1790054" y="2893761"/>
            <a:ext cx="4499478" cy="4499478"/>
          </a:xfrm>
          <a:custGeom>
            <a:avLst/>
            <a:gdLst/>
            <a:ahLst/>
            <a:cxnLst/>
            <a:rect r="r" b="b" t="t" l="l"/>
            <a:pathLst>
              <a:path h="4499478" w="4499478">
                <a:moveTo>
                  <a:pt x="0" y="0"/>
                </a:moveTo>
                <a:lnTo>
                  <a:pt x="4499479" y="0"/>
                </a:lnTo>
                <a:lnTo>
                  <a:pt x="4499479" y="4499478"/>
                </a:lnTo>
                <a:lnTo>
                  <a:pt x="0" y="4499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80392" y="2893761"/>
            <a:ext cx="4499478" cy="4499478"/>
          </a:xfrm>
          <a:custGeom>
            <a:avLst/>
            <a:gdLst/>
            <a:ahLst/>
            <a:cxnLst/>
            <a:rect r="r" b="b" t="t" l="l"/>
            <a:pathLst>
              <a:path h="4499478" w="4499478">
                <a:moveTo>
                  <a:pt x="0" y="0"/>
                </a:moveTo>
                <a:lnTo>
                  <a:pt x="4499478" y="0"/>
                </a:lnTo>
                <a:lnTo>
                  <a:pt x="4499478" y="4499478"/>
                </a:lnTo>
                <a:lnTo>
                  <a:pt x="0" y="4499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346897"/>
            <a:ext cx="16230600" cy="7855193"/>
            <a:chOff x="0" y="0"/>
            <a:chExt cx="4274726" cy="2068857"/>
          </a:xfrm>
        </p:grpSpPr>
        <p:sp>
          <p:nvSpPr>
            <p:cNvPr name="Freeform 5" id="5"/>
            <p:cNvSpPr/>
            <p:nvPr/>
          </p:nvSpPr>
          <p:spPr>
            <a:xfrm flipH="false" flipV="false" rot="0">
              <a:off x="0" y="0"/>
              <a:ext cx="4274726" cy="2068857"/>
            </a:xfrm>
            <a:custGeom>
              <a:avLst/>
              <a:gdLst/>
              <a:ahLst/>
              <a:cxnLst/>
              <a:rect r="r" b="b" t="t" l="l"/>
              <a:pathLst>
                <a:path h="2068857" w="4274726">
                  <a:moveTo>
                    <a:pt x="8109" y="0"/>
                  </a:moveTo>
                  <a:lnTo>
                    <a:pt x="4266617" y="0"/>
                  </a:lnTo>
                  <a:cubicBezTo>
                    <a:pt x="4268768" y="0"/>
                    <a:pt x="4270830" y="854"/>
                    <a:pt x="4272351" y="2375"/>
                  </a:cubicBezTo>
                  <a:cubicBezTo>
                    <a:pt x="4273872" y="3896"/>
                    <a:pt x="4274726" y="5958"/>
                    <a:pt x="4274726" y="8109"/>
                  </a:cubicBezTo>
                  <a:lnTo>
                    <a:pt x="4274726" y="2060748"/>
                  </a:lnTo>
                  <a:cubicBezTo>
                    <a:pt x="4274726" y="2062899"/>
                    <a:pt x="4273872" y="2064962"/>
                    <a:pt x="4272351" y="2066482"/>
                  </a:cubicBezTo>
                  <a:cubicBezTo>
                    <a:pt x="4270830" y="2068003"/>
                    <a:pt x="4268768" y="2068857"/>
                    <a:pt x="4266617" y="2068857"/>
                  </a:cubicBezTo>
                  <a:lnTo>
                    <a:pt x="8109" y="2068857"/>
                  </a:lnTo>
                  <a:cubicBezTo>
                    <a:pt x="5958" y="2068857"/>
                    <a:pt x="3896" y="2068003"/>
                    <a:pt x="2375" y="2066482"/>
                  </a:cubicBezTo>
                  <a:cubicBezTo>
                    <a:pt x="854" y="2064962"/>
                    <a:pt x="0" y="2062899"/>
                    <a:pt x="0" y="2060748"/>
                  </a:cubicBezTo>
                  <a:lnTo>
                    <a:pt x="0" y="8109"/>
                  </a:lnTo>
                  <a:cubicBezTo>
                    <a:pt x="0" y="5958"/>
                    <a:pt x="854" y="3896"/>
                    <a:pt x="2375" y="2375"/>
                  </a:cubicBezTo>
                  <a:cubicBezTo>
                    <a:pt x="3896" y="854"/>
                    <a:pt x="5958" y="0"/>
                    <a:pt x="8109" y="0"/>
                  </a:cubicBezTo>
                  <a:close/>
                </a:path>
              </a:pathLst>
            </a:custGeom>
            <a:solidFill>
              <a:srgbClr val="0E184D"/>
            </a:solidFill>
            <a:ln w="57150" cap="sq">
              <a:solidFill>
                <a:srgbClr val="C8DCE3"/>
              </a:solidFill>
              <a:prstDash val="solid"/>
              <a:miter/>
            </a:ln>
          </p:spPr>
        </p:sp>
        <p:sp>
          <p:nvSpPr>
            <p:cNvPr name="TextBox 6" id="6"/>
            <p:cNvSpPr txBox="true"/>
            <p:nvPr/>
          </p:nvSpPr>
          <p:spPr>
            <a:xfrm>
              <a:off x="0" y="-47625"/>
              <a:ext cx="4274726" cy="2116482"/>
            </a:xfrm>
            <a:prstGeom prst="rect">
              <a:avLst/>
            </a:prstGeom>
          </p:spPr>
          <p:txBody>
            <a:bodyPr anchor="ctr" rtlCol="false" tIns="50800" lIns="50800" bIns="50800" rIns="50800"/>
            <a:lstStyle/>
            <a:p>
              <a:pPr algn="ctr">
                <a:lnSpc>
                  <a:spcPts val="2688"/>
                </a:lnSpc>
              </a:pPr>
            </a:p>
          </p:txBody>
        </p:sp>
      </p:grpSp>
      <p:sp>
        <p:nvSpPr>
          <p:cNvPr name="Freeform 7" id="7"/>
          <p:cNvSpPr/>
          <p:nvPr/>
        </p:nvSpPr>
        <p:spPr>
          <a:xfrm flipH="false" flipV="false" rot="0">
            <a:off x="1262308" y="1084910"/>
            <a:ext cx="4168897" cy="515901"/>
          </a:xfrm>
          <a:custGeom>
            <a:avLst/>
            <a:gdLst/>
            <a:ahLst/>
            <a:cxnLst/>
            <a:rect r="r" b="b" t="t" l="l"/>
            <a:pathLst>
              <a:path h="515901" w="4168897">
                <a:moveTo>
                  <a:pt x="0" y="0"/>
                </a:moveTo>
                <a:lnTo>
                  <a:pt x="4168897" y="0"/>
                </a:lnTo>
                <a:lnTo>
                  <a:pt x="4168897" y="515901"/>
                </a:lnTo>
                <a:lnTo>
                  <a:pt x="0" y="5159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2680864" y="1084910"/>
            <a:ext cx="4168897" cy="515901"/>
          </a:xfrm>
          <a:custGeom>
            <a:avLst/>
            <a:gdLst/>
            <a:ahLst/>
            <a:cxnLst/>
            <a:rect r="r" b="b" t="t" l="l"/>
            <a:pathLst>
              <a:path h="515901" w="4168897">
                <a:moveTo>
                  <a:pt x="4168897" y="0"/>
                </a:moveTo>
                <a:lnTo>
                  <a:pt x="0" y="0"/>
                </a:lnTo>
                <a:lnTo>
                  <a:pt x="0" y="515901"/>
                </a:lnTo>
                <a:lnTo>
                  <a:pt x="4168897" y="515901"/>
                </a:lnTo>
                <a:lnTo>
                  <a:pt x="416889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5809371" y="1084910"/>
            <a:ext cx="507827" cy="50782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E687"/>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88"/>
                </a:lnSpc>
              </a:pPr>
            </a:p>
          </p:txBody>
        </p:sp>
      </p:grpSp>
      <p:grpSp>
        <p:nvGrpSpPr>
          <p:cNvPr name="Group 12" id="12"/>
          <p:cNvGrpSpPr/>
          <p:nvPr/>
        </p:nvGrpSpPr>
        <p:grpSpPr>
          <a:xfrm rot="0">
            <a:off x="11831256" y="1092983"/>
            <a:ext cx="507827" cy="50782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E687"/>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88"/>
                </a:lnSpc>
              </a:pPr>
            </a:p>
          </p:txBody>
        </p:sp>
      </p:grpSp>
      <p:sp>
        <p:nvSpPr>
          <p:cNvPr name="TextBox 15" id="15"/>
          <p:cNvSpPr txBox="true"/>
          <p:nvPr/>
        </p:nvSpPr>
        <p:spPr>
          <a:xfrm rot="0">
            <a:off x="1371583" y="1122642"/>
            <a:ext cx="3950348" cy="383286"/>
          </a:xfrm>
          <a:prstGeom prst="rect">
            <a:avLst/>
          </a:prstGeom>
        </p:spPr>
        <p:txBody>
          <a:bodyPr anchor="t" rtlCol="false" tIns="0" lIns="0" bIns="0" rIns="0">
            <a:spAutoFit/>
          </a:bodyPr>
          <a:lstStyle/>
          <a:p>
            <a:pPr algn="ctr">
              <a:lnSpc>
                <a:spcPts val="3024"/>
              </a:lnSpc>
            </a:pPr>
            <a:r>
              <a:rPr lang="en-US" sz="2160">
                <a:solidFill>
                  <a:srgbClr val="0E184D"/>
                </a:solidFill>
                <a:latin typeface="Arimo"/>
              </a:rPr>
              <a:t>Kecerdasan Artifisial</a:t>
            </a:r>
          </a:p>
        </p:txBody>
      </p:sp>
      <p:sp>
        <p:nvSpPr>
          <p:cNvPr name="TextBox 16" id="16"/>
          <p:cNvSpPr txBox="true"/>
          <p:nvPr/>
        </p:nvSpPr>
        <p:spPr>
          <a:xfrm rot="0">
            <a:off x="12790139" y="1122642"/>
            <a:ext cx="3950348" cy="383286"/>
          </a:xfrm>
          <a:prstGeom prst="rect">
            <a:avLst/>
          </a:prstGeom>
        </p:spPr>
        <p:txBody>
          <a:bodyPr anchor="t" rtlCol="false" tIns="0" lIns="0" bIns="0" rIns="0">
            <a:spAutoFit/>
          </a:bodyPr>
          <a:lstStyle/>
          <a:p>
            <a:pPr algn="ctr">
              <a:lnSpc>
                <a:spcPts val="3024"/>
              </a:lnSpc>
            </a:pPr>
            <a:r>
              <a:rPr lang="en-US" sz="2160">
                <a:solidFill>
                  <a:srgbClr val="0E184D"/>
                </a:solidFill>
                <a:latin typeface="Arimo"/>
              </a:rPr>
              <a:t>Page 2</a:t>
            </a:r>
          </a:p>
        </p:txBody>
      </p:sp>
      <p:sp>
        <p:nvSpPr>
          <p:cNvPr name="TextBox 17" id="17"/>
          <p:cNvSpPr txBox="true"/>
          <p:nvPr/>
        </p:nvSpPr>
        <p:spPr>
          <a:xfrm rot="0">
            <a:off x="3487435" y="3769859"/>
            <a:ext cx="11313130" cy="2975881"/>
          </a:xfrm>
          <a:prstGeom prst="rect">
            <a:avLst/>
          </a:prstGeom>
        </p:spPr>
        <p:txBody>
          <a:bodyPr anchor="t" rtlCol="false" tIns="0" lIns="0" bIns="0" rIns="0">
            <a:spAutoFit/>
          </a:bodyPr>
          <a:lstStyle/>
          <a:p>
            <a:pPr algn="ctr">
              <a:lnSpc>
                <a:spcPts val="11580"/>
              </a:lnSpc>
            </a:pPr>
            <a:r>
              <a:rPr lang="en-US" sz="11580">
                <a:solidFill>
                  <a:srgbClr val="F3E687"/>
                </a:solidFill>
                <a:latin typeface="Anton"/>
              </a:rPr>
              <a:t>CASE TYPE</a:t>
            </a:r>
          </a:p>
          <a:p>
            <a:pPr algn="ctr">
              <a:lnSpc>
                <a:spcPts val="11580"/>
              </a:lnSpc>
            </a:pPr>
            <a:r>
              <a:rPr lang="en-US" sz="11580">
                <a:solidFill>
                  <a:srgbClr val="F3E687"/>
                </a:solidFill>
                <a:latin typeface="Anton"/>
              </a:rPr>
              <a:t>TEXT CLASSIFICATION</a:t>
            </a:r>
          </a:p>
        </p:txBody>
      </p:sp>
      <p:sp>
        <p:nvSpPr>
          <p:cNvPr name="Freeform 18" id="18"/>
          <p:cNvSpPr/>
          <p:nvPr/>
        </p:nvSpPr>
        <p:spPr>
          <a:xfrm flipH="false" flipV="false" rot="0">
            <a:off x="14531713" y="5518616"/>
            <a:ext cx="1048678" cy="1048678"/>
          </a:xfrm>
          <a:custGeom>
            <a:avLst/>
            <a:gdLst/>
            <a:ahLst/>
            <a:cxnLst/>
            <a:rect r="r" b="b" t="t" l="l"/>
            <a:pathLst>
              <a:path h="1048678" w="1048678">
                <a:moveTo>
                  <a:pt x="0" y="0"/>
                </a:moveTo>
                <a:lnTo>
                  <a:pt x="1048679" y="0"/>
                </a:lnTo>
                <a:lnTo>
                  <a:pt x="1048679" y="1048678"/>
                </a:lnTo>
                <a:lnTo>
                  <a:pt x="0" y="10486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9" id="19"/>
          <p:cNvGrpSpPr/>
          <p:nvPr/>
        </p:nvGrpSpPr>
        <p:grpSpPr>
          <a:xfrm rot="-1071739">
            <a:off x="4638433" y="4416609"/>
            <a:ext cx="2037077" cy="663615"/>
            <a:chOff x="0" y="0"/>
            <a:chExt cx="626146" cy="203978"/>
          </a:xfrm>
        </p:grpSpPr>
        <p:sp>
          <p:nvSpPr>
            <p:cNvPr name="Freeform 20" id="20"/>
            <p:cNvSpPr/>
            <p:nvPr/>
          </p:nvSpPr>
          <p:spPr>
            <a:xfrm flipH="false" flipV="false" rot="0">
              <a:off x="0" y="0"/>
              <a:ext cx="626146" cy="203978"/>
            </a:xfrm>
            <a:custGeom>
              <a:avLst/>
              <a:gdLst/>
              <a:ahLst/>
              <a:cxnLst/>
              <a:rect r="r" b="b" t="t" l="l"/>
              <a:pathLst>
                <a:path h="203978" w="626146">
                  <a:moveTo>
                    <a:pt x="101989" y="0"/>
                  </a:moveTo>
                  <a:lnTo>
                    <a:pt x="524157" y="0"/>
                  </a:lnTo>
                  <a:cubicBezTo>
                    <a:pt x="580484" y="0"/>
                    <a:pt x="626146" y="45662"/>
                    <a:pt x="626146" y="101989"/>
                  </a:cubicBezTo>
                  <a:lnTo>
                    <a:pt x="626146" y="101989"/>
                  </a:lnTo>
                  <a:cubicBezTo>
                    <a:pt x="626146" y="158316"/>
                    <a:pt x="580484" y="203978"/>
                    <a:pt x="524157" y="203978"/>
                  </a:cubicBezTo>
                  <a:lnTo>
                    <a:pt x="101989" y="203978"/>
                  </a:lnTo>
                  <a:cubicBezTo>
                    <a:pt x="45662" y="203978"/>
                    <a:pt x="0" y="158316"/>
                    <a:pt x="0" y="101989"/>
                  </a:cubicBezTo>
                  <a:lnTo>
                    <a:pt x="0" y="101989"/>
                  </a:lnTo>
                  <a:cubicBezTo>
                    <a:pt x="0" y="45662"/>
                    <a:pt x="45662" y="0"/>
                    <a:pt x="101989" y="0"/>
                  </a:cubicBezTo>
                  <a:close/>
                </a:path>
              </a:pathLst>
            </a:custGeom>
            <a:solidFill>
              <a:srgbClr val="C8DCE3"/>
            </a:solidFill>
            <a:ln w="38100" cap="rnd">
              <a:solidFill>
                <a:srgbClr val="1E2444"/>
              </a:solidFill>
              <a:prstDash val="solid"/>
              <a:round/>
            </a:ln>
          </p:spPr>
        </p:sp>
        <p:sp>
          <p:nvSpPr>
            <p:cNvPr name="TextBox 21" id="21"/>
            <p:cNvSpPr txBox="true"/>
            <p:nvPr/>
          </p:nvSpPr>
          <p:spPr>
            <a:xfrm>
              <a:off x="0" y="-47625"/>
              <a:ext cx="626146" cy="251603"/>
            </a:xfrm>
            <a:prstGeom prst="rect">
              <a:avLst/>
            </a:prstGeom>
          </p:spPr>
          <p:txBody>
            <a:bodyPr anchor="ctr" rtlCol="false" tIns="50800" lIns="50800" bIns="50800" rIns="50800"/>
            <a:lstStyle/>
            <a:p>
              <a:pPr algn="ctr">
                <a:lnSpc>
                  <a:spcPts val="2688"/>
                </a:lnSpc>
              </a:pPr>
            </a:p>
          </p:txBody>
        </p:sp>
      </p:grpSp>
      <p:sp>
        <p:nvSpPr>
          <p:cNvPr name="Freeform 22" id="22"/>
          <p:cNvSpPr/>
          <p:nvPr/>
        </p:nvSpPr>
        <p:spPr>
          <a:xfrm flipH="true" flipV="true" rot="2982929">
            <a:off x="4826909" y="4551276"/>
            <a:ext cx="1660124" cy="394280"/>
          </a:xfrm>
          <a:custGeom>
            <a:avLst/>
            <a:gdLst/>
            <a:ahLst/>
            <a:cxnLst/>
            <a:rect r="r" b="b" t="t" l="l"/>
            <a:pathLst>
              <a:path h="394280" w="1660124">
                <a:moveTo>
                  <a:pt x="1660124" y="394280"/>
                </a:moveTo>
                <a:lnTo>
                  <a:pt x="0" y="394280"/>
                </a:lnTo>
                <a:lnTo>
                  <a:pt x="0" y="0"/>
                </a:lnTo>
                <a:lnTo>
                  <a:pt x="1660124" y="0"/>
                </a:lnTo>
                <a:lnTo>
                  <a:pt x="1660124" y="39428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E184D"/>
        </a:solidFill>
      </p:bgPr>
    </p:bg>
    <p:spTree>
      <p:nvGrpSpPr>
        <p:cNvPr id="1" name=""/>
        <p:cNvGrpSpPr/>
        <p:nvPr/>
      </p:nvGrpSpPr>
      <p:grpSpPr>
        <a:xfrm>
          <a:off x="0" y="0"/>
          <a:ext cx="0" cy="0"/>
          <a:chOff x="0" y="0"/>
          <a:chExt cx="0" cy="0"/>
        </a:xfrm>
      </p:grpSpPr>
      <p:sp>
        <p:nvSpPr>
          <p:cNvPr name="Freeform 2" id="2"/>
          <p:cNvSpPr/>
          <p:nvPr/>
        </p:nvSpPr>
        <p:spPr>
          <a:xfrm flipH="false" flipV="false" rot="0">
            <a:off x="6894261" y="7246075"/>
            <a:ext cx="4499478" cy="4499478"/>
          </a:xfrm>
          <a:custGeom>
            <a:avLst/>
            <a:gdLst/>
            <a:ahLst/>
            <a:cxnLst/>
            <a:rect r="r" b="b" t="t" l="l"/>
            <a:pathLst>
              <a:path h="4499478" w="4499478">
                <a:moveTo>
                  <a:pt x="0" y="0"/>
                </a:moveTo>
                <a:lnTo>
                  <a:pt x="4499478" y="0"/>
                </a:lnTo>
                <a:lnTo>
                  <a:pt x="4499478" y="4499479"/>
                </a:lnTo>
                <a:lnTo>
                  <a:pt x="0" y="44994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894261" y="-1604631"/>
            <a:ext cx="4499478" cy="4499478"/>
          </a:xfrm>
          <a:custGeom>
            <a:avLst/>
            <a:gdLst/>
            <a:ahLst/>
            <a:cxnLst/>
            <a:rect r="r" b="b" t="t" l="l"/>
            <a:pathLst>
              <a:path h="4499478" w="4499478">
                <a:moveTo>
                  <a:pt x="0" y="0"/>
                </a:moveTo>
                <a:lnTo>
                  <a:pt x="4499478" y="0"/>
                </a:lnTo>
                <a:lnTo>
                  <a:pt x="4499478" y="4499478"/>
                </a:lnTo>
                <a:lnTo>
                  <a:pt x="0" y="4499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403107"/>
            <a:ext cx="16230600" cy="7855193"/>
            <a:chOff x="0" y="0"/>
            <a:chExt cx="4274726" cy="2068857"/>
          </a:xfrm>
        </p:grpSpPr>
        <p:sp>
          <p:nvSpPr>
            <p:cNvPr name="Freeform 5" id="5"/>
            <p:cNvSpPr/>
            <p:nvPr/>
          </p:nvSpPr>
          <p:spPr>
            <a:xfrm flipH="false" flipV="false" rot="0">
              <a:off x="0" y="0"/>
              <a:ext cx="4274726" cy="2068857"/>
            </a:xfrm>
            <a:custGeom>
              <a:avLst/>
              <a:gdLst/>
              <a:ahLst/>
              <a:cxnLst/>
              <a:rect r="r" b="b" t="t" l="l"/>
              <a:pathLst>
                <a:path h="2068857" w="4274726">
                  <a:moveTo>
                    <a:pt x="8109" y="0"/>
                  </a:moveTo>
                  <a:lnTo>
                    <a:pt x="4266617" y="0"/>
                  </a:lnTo>
                  <a:cubicBezTo>
                    <a:pt x="4268768" y="0"/>
                    <a:pt x="4270830" y="854"/>
                    <a:pt x="4272351" y="2375"/>
                  </a:cubicBezTo>
                  <a:cubicBezTo>
                    <a:pt x="4273872" y="3896"/>
                    <a:pt x="4274726" y="5958"/>
                    <a:pt x="4274726" y="8109"/>
                  </a:cubicBezTo>
                  <a:lnTo>
                    <a:pt x="4274726" y="2060748"/>
                  </a:lnTo>
                  <a:cubicBezTo>
                    <a:pt x="4274726" y="2062899"/>
                    <a:pt x="4273872" y="2064962"/>
                    <a:pt x="4272351" y="2066482"/>
                  </a:cubicBezTo>
                  <a:cubicBezTo>
                    <a:pt x="4270830" y="2068003"/>
                    <a:pt x="4268768" y="2068857"/>
                    <a:pt x="4266617" y="2068857"/>
                  </a:cubicBezTo>
                  <a:lnTo>
                    <a:pt x="8109" y="2068857"/>
                  </a:lnTo>
                  <a:cubicBezTo>
                    <a:pt x="5958" y="2068857"/>
                    <a:pt x="3896" y="2068003"/>
                    <a:pt x="2375" y="2066482"/>
                  </a:cubicBezTo>
                  <a:cubicBezTo>
                    <a:pt x="854" y="2064962"/>
                    <a:pt x="0" y="2062899"/>
                    <a:pt x="0" y="2060748"/>
                  </a:cubicBezTo>
                  <a:lnTo>
                    <a:pt x="0" y="8109"/>
                  </a:lnTo>
                  <a:cubicBezTo>
                    <a:pt x="0" y="5958"/>
                    <a:pt x="854" y="3896"/>
                    <a:pt x="2375" y="2375"/>
                  </a:cubicBezTo>
                  <a:cubicBezTo>
                    <a:pt x="3896" y="854"/>
                    <a:pt x="5958" y="0"/>
                    <a:pt x="8109" y="0"/>
                  </a:cubicBezTo>
                  <a:close/>
                </a:path>
              </a:pathLst>
            </a:custGeom>
            <a:solidFill>
              <a:srgbClr val="0E184D"/>
            </a:solidFill>
            <a:ln w="57150" cap="sq">
              <a:solidFill>
                <a:srgbClr val="C8DCE3"/>
              </a:solidFill>
              <a:prstDash val="solid"/>
              <a:miter/>
            </a:ln>
          </p:spPr>
        </p:sp>
        <p:sp>
          <p:nvSpPr>
            <p:cNvPr name="TextBox 6" id="6"/>
            <p:cNvSpPr txBox="true"/>
            <p:nvPr/>
          </p:nvSpPr>
          <p:spPr>
            <a:xfrm>
              <a:off x="0" y="-47625"/>
              <a:ext cx="4274726" cy="2116482"/>
            </a:xfrm>
            <a:prstGeom prst="rect">
              <a:avLst/>
            </a:prstGeom>
          </p:spPr>
          <p:txBody>
            <a:bodyPr anchor="ctr" rtlCol="false" tIns="50800" lIns="50800" bIns="50800" rIns="50800"/>
            <a:lstStyle/>
            <a:p>
              <a:pPr algn="ctr">
                <a:lnSpc>
                  <a:spcPts val="2688"/>
                </a:lnSpc>
              </a:pPr>
            </a:p>
          </p:txBody>
        </p:sp>
      </p:grpSp>
      <p:grpSp>
        <p:nvGrpSpPr>
          <p:cNvPr name="Group 7" id="7"/>
          <p:cNvGrpSpPr/>
          <p:nvPr/>
        </p:nvGrpSpPr>
        <p:grpSpPr>
          <a:xfrm rot="0">
            <a:off x="6687797" y="4738205"/>
            <a:ext cx="9811306" cy="4826890"/>
            <a:chOff x="0" y="0"/>
            <a:chExt cx="2584048" cy="1271280"/>
          </a:xfrm>
        </p:grpSpPr>
        <p:sp>
          <p:nvSpPr>
            <p:cNvPr name="Freeform 8" id="8"/>
            <p:cNvSpPr/>
            <p:nvPr/>
          </p:nvSpPr>
          <p:spPr>
            <a:xfrm flipH="false" flipV="false" rot="0">
              <a:off x="0" y="0"/>
              <a:ext cx="2584048" cy="1271280"/>
            </a:xfrm>
            <a:custGeom>
              <a:avLst/>
              <a:gdLst/>
              <a:ahLst/>
              <a:cxnLst/>
              <a:rect r="r" b="b" t="t" l="l"/>
              <a:pathLst>
                <a:path h="1271280" w="2584048">
                  <a:moveTo>
                    <a:pt x="13414" y="0"/>
                  </a:moveTo>
                  <a:lnTo>
                    <a:pt x="2570633" y="0"/>
                  </a:lnTo>
                  <a:cubicBezTo>
                    <a:pt x="2578042" y="0"/>
                    <a:pt x="2584048" y="6006"/>
                    <a:pt x="2584048" y="13414"/>
                  </a:cubicBezTo>
                  <a:lnTo>
                    <a:pt x="2584048" y="1257865"/>
                  </a:lnTo>
                  <a:cubicBezTo>
                    <a:pt x="2584048" y="1265274"/>
                    <a:pt x="2578042" y="1271280"/>
                    <a:pt x="2570633" y="1271280"/>
                  </a:cubicBezTo>
                  <a:lnTo>
                    <a:pt x="13414" y="1271280"/>
                  </a:lnTo>
                  <a:cubicBezTo>
                    <a:pt x="6006" y="1271280"/>
                    <a:pt x="0" y="1265274"/>
                    <a:pt x="0" y="1257865"/>
                  </a:cubicBezTo>
                  <a:lnTo>
                    <a:pt x="0" y="13414"/>
                  </a:lnTo>
                  <a:cubicBezTo>
                    <a:pt x="0" y="6006"/>
                    <a:pt x="6006" y="0"/>
                    <a:pt x="13414" y="0"/>
                  </a:cubicBezTo>
                  <a:close/>
                </a:path>
              </a:pathLst>
            </a:custGeom>
            <a:solidFill>
              <a:srgbClr val="0E184D"/>
            </a:solidFill>
            <a:ln w="57150" cap="sq">
              <a:solidFill>
                <a:srgbClr val="C8DCE3"/>
              </a:solidFill>
              <a:prstDash val="solid"/>
              <a:miter/>
            </a:ln>
          </p:spPr>
        </p:sp>
        <p:sp>
          <p:nvSpPr>
            <p:cNvPr name="TextBox 9" id="9"/>
            <p:cNvSpPr txBox="true"/>
            <p:nvPr/>
          </p:nvSpPr>
          <p:spPr>
            <a:xfrm>
              <a:off x="0" y="-47625"/>
              <a:ext cx="2584048" cy="1318905"/>
            </a:xfrm>
            <a:prstGeom prst="rect">
              <a:avLst/>
            </a:prstGeom>
          </p:spPr>
          <p:txBody>
            <a:bodyPr anchor="ctr" rtlCol="false" tIns="50800" lIns="50800" bIns="50800" rIns="50800"/>
            <a:lstStyle/>
            <a:p>
              <a:pPr algn="ctr">
                <a:lnSpc>
                  <a:spcPts val="2688"/>
                </a:lnSpc>
              </a:pPr>
            </a:p>
          </p:txBody>
        </p:sp>
      </p:grpSp>
      <p:sp>
        <p:nvSpPr>
          <p:cNvPr name="Freeform 10" id="10"/>
          <p:cNvSpPr/>
          <p:nvPr/>
        </p:nvSpPr>
        <p:spPr>
          <a:xfrm flipH="false" flipV="false" rot="0">
            <a:off x="1419934" y="1084910"/>
            <a:ext cx="4168897" cy="515901"/>
          </a:xfrm>
          <a:custGeom>
            <a:avLst/>
            <a:gdLst/>
            <a:ahLst/>
            <a:cxnLst/>
            <a:rect r="r" b="b" t="t" l="l"/>
            <a:pathLst>
              <a:path h="515901" w="4168897">
                <a:moveTo>
                  <a:pt x="0" y="0"/>
                </a:moveTo>
                <a:lnTo>
                  <a:pt x="4168896" y="0"/>
                </a:lnTo>
                <a:lnTo>
                  <a:pt x="4168896" y="515901"/>
                </a:lnTo>
                <a:lnTo>
                  <a:pt x="0" y="5159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2680864" y="1084910"/>
            <a:ext cx="4168897" cy="515901"/>
          </a:xfrm>
          <a:custGeom>
            <a:avLst/>
            <a:gdLst/>
            <a:ahLst/>
            <a:cxnLst/>
            <a:rect r="r" b="b" t="t" l="l"/>
            <a:pathLst>
              <a:path h="515901" w="4168897">
                <a:moveTo>
                  <a:pt x="4168897" y="0"/>
                </a:moveTo>
                <a:lnTo>
                  <a:pt x="0" y="0"/>
                </a:lnTo>
                <a:lnTo>
                  <a:pt x="0" y="515901"/>
                </a:lnTo>
                <a:lnTo>
                  <a:pt x="4168897" y="515901"/>
                </a:lnTo>
                <a:lnTo>
                  <a:pt x="416889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5966997" y="1084910"/>
            <a:ext cx="507827" cy="50782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E687"/>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88"/>
                </a:lnSpc>
              </a:pPr>
            </a:p>
          </p:txBody>
        </p:sp>
      </p:grpSp>
      <p:grpSp>
        <p:nvGrpSpPr>
          <p:cNvPr name="Group 15" id="15"/>
          <p:cNvGrpSpPr/>
          <p:nvPr/>
        </p:nvGrpSpPr>
        <p:grpSpPr>
          <a:xfrm rot="0">
            <a:off x="11831256" y="1092983"/>
            <a:ext cx="507827" cy="50782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E687"/>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88"/>
                </a:lnSpc>
              </a:pPr>
            </a:p>
          </p:txBody>
        </p:sp>
      </p:grpSp>
      <p:grpSp>
        <p:nvGrpSpPr>
          <p:cNvPr name="Group 18" id="18"/>
          <p:cNvGrpSpPr>
            <a:grpSpLocks noChangeAspect="true"/>
          </p:cNvGrpSpPr>
          <p:nvPr/>
        </p:nvGrpSpPr>
        <p:grpSpPr>
          <a:xfrm rot="0">
            <a:off x="2169792" y="5026096"/>
            <a:ext cx="3596538" cy="3596538"/>
            <a:chOff x="0" y="0"/>
            <a:chExt cx="3282950" cy="3282950"/>
          </a:xfrm>
        </p:grpSpPr>
        <p:sp>
          <p:nvSpPr>
            <p:cNvPr name="Freeform 19" id="19"/>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6"/>
              <a:stretch>
                <a:fillRect l="-51891" t="0" r="-5279" b="0"/>
              </a:stretch>
            </a:blipFill>
          </p:spPr>
        </p:sp>
      </p:grpSp>
      <p:sp>
        <p:nvSpPr>
          <p:cNvPr name="TextBox 20" id="20"/>
          <p:cNvSpPr txBox="true"/>
          <p:nvPr/>
        </p:nvSpPr>
        <p:spPr>
          <a:xfrm rot="0">
            <a:off x="4794930" y="2653412"/>
            <a:ext cx="9196133" cy="1520707"/>
          </a:xfrm>
          <a:prstGeom prst="rect">
            <a:avLst/>
          </a:prstGeom>
        </p:spPr>
        <p:txBody>
          <a:bodyPr anchor="t" rtlCol="false" tIns="0" lIns="0" bIns="0" rIns="0">
            <a:spAutoFit/>
          </a:bodyPr>
          <a:lstStyle/>
          <a:p>
            <a:pPr algn="ctr">
              <a:lnSpc>
                <a:spcPts val="11580"/>
              </a:lnSpc>
            </a:pPr>
            <a:r>
              <a:rPr lang="en-US" sz="11580">
                <a:solidFill>
                  <a:srgbClr val="F3E687"/>
                </a:solidFill>
                <a:latin typeface="Anton"/>
              </a:rPr>
              <a:t>DATASET</a:t>
            </a:r>
          </a:p>
        </p:txBody>
      </p:sp>
      <p:sp>
        <p:nvSpPr>
          <p:cNvPr name="Freeform 21" id="21"/>
          <p:cNvSpPr/>
          <p:nvPr/>
        </p:nvSpPr>
        <p:spPr>
          <a:xfrm flipH="false" flipV="false" rot="0">
            <a:off x="12075645" y="2628254"/>
            <a:ext cx="1048678" cy="1048678"/>
          </a:xfrm>
          <a:custGeom>
            <a:avLst/>
            <a:gdLst/>
            <a:ahLst/>
            <a:cxnLst/>
            <a:rect r="r" b="b" t="t" l="l"/>
            <a:pathLst>
              <a:path h="1048678" w="1048678">
                <a:moveTo>
                  <a:pt x="0" y="0"/>
                </a:moveTo>
                <a:lnTo>
                  <a:pt x="1048678" y="0"/>
                </a:lnTo>
                <a:lnTo>
                  <a:pt x="1048678" y="1048678"/>
                </a:lnTo>
                <a:lnTo>
                  <a:pt x="0" y="10486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2" id="22"/>
          <p:cNvGrpSpPr/>
          <p:nvPr/>
        </p:nvGrpSpPr>
        <p:grpSpPr>
          <a:xfrm rot="-1071739">
            <a:off x="5278572" y="3237383"/>
            <a:ext cx="2037077" cy="663615"/>
            <a:chOff x="0" y="0"/>
            <a:chExt cx="626146" cy="203978"/>
          </a:xfrm>
        </p:grpSpPr>
        <p:sp>
          <p:nvSpPr>
            <p:cNvPr name="Freeform 23" id="23"/>
            <p:cNvSpPr/>
            <p:nvPr/>
          </p:nvSpPr>
          <p:spPr>
            <a:xfrm flipH="false" flipV="false" rot="0">
              <a:off x="0" y="0"/>
              <a:ext cx="626146" cy="203978"/>
            </a:xfrm>
            <a:custGeom>
              <a:avLst/>
              <a:gdLst/>
              <a:ahLst/>
              <a:cxnLst/>
              <a:rect r="r" b="b" t="t" l="l"/>
              <a:pathLst>
                <a:path h="203978" w="626146">
                  <a:moveTo>
                    <a:pt x="101989" y="0"/>
                  </a:moveTo>
                  <a:lnTo>
                    <a:pt x="524157" y="0"/>
                  </a:lnTo>
                  <a:cubicBezTo>
                    <a:pt x="580484" y="0"/>
                    <a:pt x="626146" y="45662"/>
                    <a:pt x="626146" y="101989"/>
                  </a:cubicBezTo>
                  <a:lnTo>
                    <a:pt x="626146" y="101989"/>
                  </a:lnTo>
                  <a:cubicBezTo>
                    <a:pt x="626146" y="158316"/>
                    <a:pt x="580484" y="203978"/>
                    <a:pt x="524157" y="203978"/>
                  </a:cubicBezTo>
                  <a:lnTo>
                    <a:pt x="101989" y="203978"/>
                  </a:lnTo>
                  <a:cubicBezTo>
                    <a:pt x="45662" y="203978"/>
                    <a:pt x="0" y="158316"/>
                    <a:pt x="0" y="101989"/>
                  </a:cubicBezTo>
                  <a:lnTo>
                    <a:pt x="0" y="101989"/>
                  </a:lnTo>
                  <a:cubicBezTo>
                    <a:pt x="0" y="45662"/>
                    <a:pt x="45662" y="0"/>
                    <a:pt x="101989" y="0"/>
                  </a:cubicBezTo>
                  <a:close/>
                </a:path>
              </a:pathLst>
            </a:custGeom>
            <a:solidFill>
              <a:srgbClr val="C8DCE3"/>
            </a:solidFill>
            <a:ln w="38100" cap="rnd">
              <a:solidFill>
                <a:srgbClr val="1E2444"/>
              </a:solidFill>
              <a:prstDash val="solid"/>
              <a:round/>
            </a:ln>
          </p:spPr>
        </p:sp>
        <p:sp>
          <p:nvSpPr>
            <p:cNvPr name="TextBox 24" id="24"/>
            <p:cNvSpPr txBox="true"/>
            <p:nvPr/>
          </p:nvSpPr>
          <p:spPr>
            <a:xfrm>
              <a:off x="0" y="-47625"/>
              <a:ext cx="626146" cy="251603"/>
            </a:xfrm>
            <a:prstGeom prst="rect">
              <a:avLst/>
            </a:prstGeom>
          </p:spPr>
          <p:txBody>
            <a:bodyPr anchor="ctr" rtlCol="false" tIns="50800" lIns="50800" bIns="50800" rIns="50800"/>
            <a:lstStyle/>
            <a:p>
              <a:pPr algn="ctr">
                <a:lnSpc>
                  <a:spcPts val="2688"/>
                </a:lnSpc>
              </a:pPr>
            </a:p>
          </p:txBody>
        </p:sp>
      </p:grpSp>
      <p:sp>
        <p:nvSpPr>
          <p:cNvPr name="TextBox 25" id="25"/>
          <p:cNvSpPr txBox="true"/>
          <p:nvPr/>
        </p:nvSpPr>
        <p:spPr>
          <a:xfrm rot="0">
            <a:off x="1529208" y="1122642"/>
            <a:ext cx="3950348" cy="383286"/>
          </a:xfrm>
          <a:prstGeom prst="rect">
            <a:avLst/>
          </a:prstGeom>
        </p:spPr>
        <p:txBody>
          <a:bodyPr anchor="t" rtlCol="false" tIns="0" lIns="0" bIns="0" rIns="0">
            <a:spAutoFit/>
          </a:bodyPr>
          <a:lstStyle/>
          <a:p>
            <a:pPr algn="ctr">
              <a:lnSpc>
                <a:spcPts val="3024"/>
              </a:lnSpc>
            </a:pPr>
            <a:r>
              <a:rPr lang="en-US" sz="2160">
                <a:solidFill>
                  <a:srgbClr val="0E184D"/>
                </a:solidFill>
                <a:latin typeface="Arimo"/>
              </a:rPr>
              <a:t>Kecerdasan Artifisial</a:t>
            </a:r>
          </a:p>
        </p:txBody>
      </p:sp>
      <p:sp>
        <p:nvSpPr>
          <p:cNvPr name="TextBox 26" id="26"/>
          <p:cNvSpPr txBox="true"/>
          <p:nvPr/>
        </p:nvSpPr>
        <p:spPr>
          <a:xfrm rot="0">
            <a:off x="12790139" y="1122642"/>
            <a:ext cx="3950348" cy="383286"/>
          </a:xfrm>
          <a:prstGeom prst="rect">
            <a:avLst/>
          </a:prstGeom>
        </p:spPr>
        <p:txBody>
          <a:bodyPr anchor="t" rtlCol="false" tIns="0" lIns="0" bIns="0" rIns="0">
            <a:spAutoFit/>
          </a:bodyPr>
          <a:lstStyle/>
          <a:p>
            <a:pPr algn="ctr">
              <a:lnSpc>
                <a:spcPts val="3024"/>
              </a:lnSpc>
            </a:pPr>
            <a:r>
              <a:rPr lang="en-US" sz="2160">
                <a:solidFill>
                  <a:srgbClr val="0E184D"/>
                </a:solidFill>
                <a:latin typeface="Arimo"/>
              </a:rPr>
              <a:t>Page 3</a:t>
            </a:r>
          </a:p>
        </p:txBody>
      </p:sp>
      <p:sp>
        <p:nvSpPr>
          <p:cNvPr name="TextBox 27" id="27"/>
          <p:cNvSpPr txBox="true"/>
          <p:nvPr/>
        </p:nvSpPr>
        <p:spPr>
          <a:xfrm rot="0">
            <a:off x="7163415" y="5013097"/>
            <a:ext cx="3940102" cy="4097655"/>
          </a:xfrm>
          <a:prstGeom prst="rect">
            <a:avLst/>
          </a:prstGeom>
        </p:spPr>
        <p:txBody>
          <a:bodyPr anchor="t" rtlCol="false" tIns="0" lIns="0" bIns="0" rIns="0">
            <a:spAutoFit/>
          </a:bodyPr>
          <a:lstStyle/>
          <a:p>
            <a:pPr algn="just">
              <a:lnSpc>
                <a:spcPts val="2520"/>
              </a:lnSpc>
            </a:pPr>
            <a:r>
              <a:rPr lang="en-US" sz="1800">
                <a:solidFill>
                  <a:srgbClr val="C8DCE3"/>
                </a:solidFill>
                <a:latin typeface="Arimo"/>
              </a:rPr>
              <a:t>Dataset yang Anda miliki adalah kumpulan data yang sangat cocok untuk proyek awal di bidang NLP, khususnya untuk tugas klasifikasi teks. Ini terdiri dari dua bagian: isi pesan dan label klasifikasi. Isi pesan berisi teks dari email yang mencakup beragam topik dan gaya penulisan, memberikan sumber data yang kaya untuk analisis. Variasi ini memungkinkan model NLP untuk belajar mengenali berbagai ciri linguistik.</a:t>
            </a:r>
          </a:p>
        </p:txBody>
      </p:sp>
      <p:sp>
        <p:nvSpPr>
          <p:cNvPr name="TextBox 28" id="28"/>
          <p:cNvSpPr txBox="true"/>
          <p:nvPr/>
        </p:nvSpPr>
        <p:spPr>
          <a:xfrm rot="0">
            <a:off x="11724912" y="5013097"/>
            <a:ext cx="4296761" cy="4097655"/>
          </a:xfrm>
          <a:prstGeom prst="rect">
            <a:avLst/>
          </a:prstGeom>
        </p:spPr>
        <p:txBody>
          <a:bodyPr anchor="t" rtlCol="false" tIns="0" lIns="0" bIns="0" rIns="0">
            <a:spAutoFit/>
          </a:bodyPr>
          <a:lstStyle/>
          <a:p>
            <a:pPr algn="just">
              <a:lnSpc>
                <a:spcPts val="2520"/>
              </a:lnSpc>
            </a:pPr>
            <a:r>
              <a:rPr lang="en-US" sz="1800">
                <a:solidFill>
                  <a:srgbClr val="C8DCE3"/>
                </a:solidFill>
                <a:latin typeface="Arimo"/>
              </a:rPr>
              <a:t>Bagian label sangat penting karena menyediakan kategori untuk setiap email, seperti 'spam', 'penting', atau 'personal'. Kehadiran label ini memungkinkan pembelajaran mesin terawasi, di mana model dilatih untuk mengaitkan pola teks dengan label yang sesuai. Hal ini membantu model untuk belajar dari contoh yang ada dan mengklasifikasikan email baru dengan lebih akurat, menjadikan dataset ini sangat berharga untuk pengembangan dan evaluasi algoritma klasifikasi teks di NLP.</a:t>
            </a:r>
          </a:p>
        </p:txBody>
      </p:sp>
      <p:sp>
        <p:nvSpPr>
          <p:cNvPr name="Freeform 29" id="29"/>
          <p:cNvSpPr/>
          <p:nvPr/>
        </p:nvSpPr>
        <p:spPr>
          <a:xfrm flipH="false" flipV="false" rot="-973872">
            <a:off x="6028608" y="3310904"/>
            <a:ext cx="531056" cy="516573"/>
          </a:xfrm>
          <a:custGeom>
            <a:avLst/>
            <a:gdLst/>
            <a:ahLst/>
            <a:cxnLst/>
            <a:rect r="r" b="b" t="t" l="l"/>
            <a:pathLst>
              <a:path h="516573" w="531056">
                <a:moveTo>
                  <a:pt x="0" y="0"/>
                </a:moveTo>
                <a:lnTo>
                  <a:pt x="531056" y="0"/>
                </a:lnTo>
                <a:lnTo>
                  <a:pt x="531056" y="516573"/>
                </a:lnTo>
                <a:lnTo>
                  <a:pt x="0" y="5165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E184D"/>
        </a:solidFill>
      </p:bgPr>
    </p:bg>
    <p:spTree>
      <p:nvGrpSpPr>
        <p:cNvPr id="1" name=""/>
        <p:cNvGrpSpPr/>
        <p:nvPr/>
      </p:nvGrpSpPr>
      <p:grpSpPr>
        <a:xfrm>
          <a:off x="0" y="0"/>
          <a:ext cx="0" cy="0"/>
          <a:chOff x="0" y="0"/>
          <a:chExt cx="0" cy="0"/>
        </a:xfrm>
      </p:grpSpPr>
      <p:sp>
        <p:nvSpPr>
          <p:cNvPr name="Freeform 2" id="2"/>
          <p:cNvSpPr/>
          <p:nvPr/>
        </p:nvSpPr>
        <p:spPr>
          <a:xfrm flipH="false" flipV="false" rot="0">
            <a:off x="6894261" y="7246075"/>
            <a:ext cx="4499478" cy="4499478"/>
          </a:xfrm>
          <a:custGeom>
            <a:avLst/>
            <a:gdLst/>
            <a:ahLst/>
            <a:cxnLst/>
            <a:rect r="r" b="b" t="t" l="l"/>
            <a:pathLst>
              <a:path h="4499478" w="4499478">
                <a:moveTo>
                  <a:pt x="0" y="0"/>
                </a:moveTo>
                <a:lnTo>
                  <a:pt x="4499478" y="0"/>
                </a:lnTo>
                <a:lnTo>
                  <a:pt x="4499478" y="4499479"/>
                </a:lnTo>
                <a:lnTo>
                  <a:pt x="0" y="44994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894261" y="-1604631"/>
            <a:ext cx="4499478" cy="4499478"/>
          </a:xfrm>
          <a:custGeom>
            <a:avLst/>
            <a:gdLst/>
            <a:ahLst/>
            <a:cxnLst/>
            <a:rect r="r" b="b" t="t" l="l"/>
            <a:pathLst>
              <a:path h="4499478" w="4499478">
                <a:moveTo>
                  <a:pt x="0" y="0"/>
                </a:moveTo>
                <a:lnTo>
                  <a:pt x="4499478" y="0"/>
                </a:lnTo>
                <a:lnTo>
                  <a:pt x="4499478" y="4499478"/>
                </a:lnTo>
                <a:lnTo>
                  <a:pt x="0" y="4499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346897"/>
            <a:ext cx="16230600" cy="7855193"/>
            <a:chOff x="0" y="0"/>
            <a:chExt cx="4274726" cy="2068857"/>
          </a:xfrm>
        </p:grpSpPr>
        <p:sp>
          <p:nvSpPr>
            <p:cNvPr name="Freeform 5" id="5"/>
            <p:cNvSpPr/>
            <p:nvPr/>
          </p:nvSpPr>
          <p:spPr>
            <a:xfrm flipH="false" flipV="false" rot="0">
              <a:off x="0" y="0"/>
              <a:ext cx="4274726" cy="2068857"/>
            </a:xfrm>
            <a:custGeom>
              <a:avLst/>
              <a:gdLst/>
              <a:ahLst/>
              <a:cxnLst/>
              <a:rect r="r" b="b" t="t" l="l"/>
              <a:pathLst>
                <a:path h="2068857" w="4274726">
                  <a:moveTo>
                    <a:pt x="8109" y="0"/>
                  </a:moveTo>
                  <a:lnTo>
                    <a:pt x="4266617" y="0"/>
                  </a:lnTo>
                  <a:cubicBezTo>
                    <a:pt x="4268768" y="0"/>
                    <a:pt x="4270830" y="854"/>
                    <a:pt x="4272351" y="2375"/>
                  </a:cubicBezTo>
                  <a:cubicBezTo>
                    <a:pt x="4273872" y="3896"/>
                    <a:pt x="4274726" y="5958"/>
                    <a:pt x="4274726" y="8109"/>
                  </a:cubicBezTo>
                  <a:lnTo>
                    <a:pt x="4274726" y="2060748"/>
                  </a:lnTo>
                  <a:cubicBezTo>
                    <a:pt x="4274726" y="2062899"/>
                    <a:pt x="4273872" y="2064962"/>
                    <a:pt x="4272351" y="2066482"/>
                  </a:cubicBezTo>
                  <a:cubicBezTo>
                    <a:pt x="4270830" y="2068003"/>
                    <a:pt x="4268768" y="2068857"/>
                    <a:pt x="4266617" y="2068857"/>
                  </a:cubicBezTo>
                  <a:lnTo>
                    <a:pt x="8109" y="2068857"/>
                  </a:lnTo>
                  <a:cubicBezTo>
                    <a:pt x="5958" y="2068857"/>
                    <a:pt x="3896" y="2068003"/>
                    <a:pt x="2375" y="2066482"/>
                  </a:cubicBezTo>
                  <a:cubicBezTo>
                    <a:pt x="854" y="2064962"/>
                    <a:pt x="0" y="2062899"/>
                    <a:pt x="0" y="2060748"/>
                  </a:cubicBezTo>
                  <a:lnTo>
                    <a:pt x="0" y="8109"/>
                  </a:lnTo>
                  <a:cubicBezTo>
                    <a:pt x="0" y="5958"/>
                    <a:pt x="854" y="3896"/>
                    <a:pt x="2375" y="2375"/>
                  </a:cubicBezTo>
                  <a:cubicBezTo>
                    <a:pt x="3896" y="854"/>
                    <a:pt x="5958" y="0"/>
                    <a:pt x="8109" y="0"/>
                  </a:cubicBezTo>
                  <a:close/>
                </a:path>
              </a:pathLst>
            </a:custGeom>
            <a:solidFill>
              <a:srgbClr val="0E184D"/>
            </a:solidFill>
            <a:ln w="57150" cap="sq">
              <a:solidFill>
                <a:srgbClr val="C8DCE3"/>
              </a:solidFill>
              <a:prstDash val="solid"/>
              <a:miter/>
            </a:ln>
          </p:spPr>
        </p:sp>
        <p:sp>
          <p:nvSpPr>
            <p:cNvPr name="TextBox 6" id="6"/>
            <p:cNvSpPr txBox="true"/>
            <p:nvPr/>
          </p:nvSpPr>
          <p:spPr>
            <a:xfrm>
              <a:off x="0" y="-47625"/>
              <a:ext cx="4274726" cy="2116482"/>
            </a:xfrm>
            <a:prstGeom prst="rect">
              <a:avLst/>
            </a:prstGeom>
          </p:spPr>
          <p:txBody>
            <a:bodyPr anchor="ctr" rtlCol="false" tIns="50800" lIns="50800" bIns="50800" rIns="50800"/>
            <a:lstStyle/>
            <a:p>
              <a:pPr algn="ctr">
                <a:lnSpc>
                  <a:spcPts val="2688"/>
                </a:lnSpc>
              </a:pPr>
            </a:p>
          </p:txBody>
        </p:sp>
      </p:grpSp>
      <p:sp>
        <p:nvSpPr>
          <p:cNvPr name="Freeform 7" id="7"/>
          <p:cNvSpPr/>
          <p:nvPr/>
        </p:nvSpPr>
        <p:spPr>
          <a:xfrm flipH="false" flipV="false" rot="0">
            <a:off x="1262308" y="1084910"/>
            <a:ext cx="4168897" cy="515901"/>
          </a:xfrm>
          <a:custGeom>
            <a:avLst/>
            <a:gdLst/>
            <a:ahLst/>
            <a:cxnLst/>
            <a:rect r="r" b="b" t="t" l="l"/>
            <a:pathLst>
              <a:path h="515901" w="4168897">
                <a:moveTo>
                  <a:pt x="0" y="0"/>
                </a:moveTo>
                <a:lnTo>
                  <a:pt x="4168897" y="0"/>
                </a:lnTo>
                <a:lnTo>
                  <a:pt x="4168897" y="515901"/>
                </a:lnTo>
                <a:lnTo>
                  <a:pt x="0" y="5159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2680864" y="1084910"/>
            <a:ext cx="4168897" cy="515901"/>
          </a:xfrm>
          <a:custGeom>
            <a:avLst/>
            <a:gdLst/>
            <a:ahLst/>
            <a:cxnLst/>
            <a:rect r="r" b="b" t="t" l="l"/>
            <a:pathLst>
              <a:path h="515901" w="4168897">
                <a:moveTo>
                  <a:pt x="4168897" y="0"/>
                </a:moveTo>
                <a:lnTo>
                  <a:pt x="0" y="0"/>
                </a:lnTo>
                <a:lnTo>
                  <a:pt x="0" y="515901"/>
                </a:lnTo>
                <a:lnTo>
                  <a:pt x="4168897" y="515901"/>
                </a:lnTo>
                <a:lnTo>
                  <a:pt x="416889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5809371" y="1084910"/>
            <a:ext cx="507827" cy="50782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E687"/>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688"/>
                </a:lnSpc>
              </a:pPr>
            </a:p>
          </p:txBody>
        </p:sp>
      </p:grpSp>
      <p:grpSp>
        <p:nvGrpSpPr>
          <p:cNvPr name="Group 12" id="12"/>
          <p:cNvGrpSpPr/>
          <p:nvPr/>
        </p:nvGrpSpPr>
        <p:grpSpPr>
          <a:xfrm rot="0">
            <a:off x="11831256" y="1092983"/>
            <a:ext cx="507827" cy="50782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E687"/>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88"/>
                </a:lnSpc>
              </a:pPr>
            </a:p>
          </p:txBody>
        </p:sp>
      </p:grpSp>
      <p:sp>
        <p:nvSpPr>
          <p:cNvPr name="TextBox 15" id="15"/>
          <p:cNvSpPr txBox="true"/>
          <p:nvPr/>
        </p:nvSpPr>
        <p:spPr>
          <a:xfrm rot="0">
            <a:off x="8469411" y="2635094"/>
            <a:ext cx="9196133" cy="2975881"/>
          </a:xfrm>
          <a:prstGeom prst="rect">
            <a:avLst/>
          </a:prstGeom>
        </p:spPr>
        <p:txBody>
          <a:bodyPr anchor="t" rtlCol="false" tIns="0" lIns="0" bIns="0" rIns="0">
            <a:spAutoFit/>
          </a:bodyPr>
          <a:lstStyle/>
          <a:p>
            <a:pPr algn="ctr">
              <a:lnSpc>
                <a:spcPts val="11580"/>
              </a:lnSpc>
            </a:pPr>
            <a:r>
              <a:rPr lang="en-US" sz="11580">
                <a:solidFill>
                  <a:srgbClr val="F3E687"/>
                </a:solidFill>
                <a:latin typeface="Anton"/>
              </a:rPr>
              <a:t>FEATUR</a:t>
            </a:r>
          </a:p>
          <a:p>
            <a:pPr algn="ctr">
              <a:lnSpc>
                <a:spcPts val="11580"/>
              </a:lnSpc>
            </a:pPr>
            <a:r>
              <a:rPr lang="en-US" sz="11580">
                <a:solidFill>
                  <a:srgbClr val="F3E687"/>
                </a:solidFill>
                <a:latin typeface="Anton"/>
              </a:rPr>
              <a:t>DAN LABEL</a:t>
            </a:r>
          </a:p>
        </p:txBody>
      </p:sp>
      <p:sp>
        <p:nvSpPr>
          <p:cNvPr name="Freeform 16" id="16"/>
          <p:cNvSpPr/>
          <p:nvPr/>
        </p:nvSpPr>
        <p:spPr>
          <a:xfrm flipH="false" flipV="false" rot="0">
            <a:off x="15454287" y="3380504"/>
            <a:ext cx="1048678" cy="1048678"/>
          </a:xfrm>
          <a:custGeom>
            <a:avLst/>
            <a:gdLst/>
            <a:ahLst/>
            <a:cxnLst/>
            <a:rect r="r" b="b" t="t" l="l"/>
            <a:pathLst>
              <a:path h="1048678" w="1048678">
                <a:moveTo>
                  <a:pt x="0" y="0"/>
                </a:moveTo>
                <a:lnTo>
                  <a:pt x="1048678" y="0"/>
                </a:lnTo>
                <a:lnTo>
                  <a:pt x="1048678" y="1048678"/>
                </a:lnTo>
                <a:lnTo>
                  <a:pt x="0" y="10486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1071739">
            <a:off x="9048355" y="3676927"/>
            <a:ext cx="2037077" cy="663615"/>
            <a:chOff x="0" y="0"/>
            <a:chExt cx="626146" cy="203978"/>
          </a:xfrm>
        </p:grpSpPr>
        <p:sp>
          <p:nvSpPr>
            <p:cNvPr name="Freeform 18" id="18"/>
            <p:cNvSpPr/>
            <p:nvPr/>
          </p:nvSpPr>
          <p:spPr>
            <a:xfrm flipH="false" flipV="false" rot="0">
              <a:off x="0" y="0"/>
              <a:ext cx="626146" cy="203978"/>
            </a:xfrm>
            <a:custGeom>
              <a:avLst/>
              <a:gdLst/>
              <a:ahLst/>
              <a:cxnLst/>
              <a:rect r="r" b="b" t="t" l="l"/>
              <a:pathLst>
                <a:path h="203978" w="626146">
                  <a:moveTo>
                    <a:pt x="101989" y="0"/>
                  </a:moveTo>
                  <a:lnTo>
                    <a:pt x="524157" y="0"/>
                  </a:lnTo>
                  <a:cubicBezTo>
                    <a:pt x="580484" y="0"/>
                    <a:pt x="626146" y="45662"/>
                    <a:pt x="626146" y="101989"/>
                  </a:cubicBezTo>
                  <a:lnTo>
                    <a:pt x="626146" y="101989"/>
                  </a:lnTo>
                  <a:cubicBezTo>
                    <a:pt x="626146" y="158316"/>
                    <a:pt x="580484" y="203978"/>
                    <a:pt x="524157" y="203978"/>
                  </a:cubicBezTo>
                  <a:lnTo>
                    <a:pt x="101989" y="203978"/>
                  </a:lnTo>
                  <a:cubicBezTo>
                    <a:pt x="45662" y="203978"/>
                    <a:pt x="0" y="158316"/>
                    <a:pt x="0" y="101989"/>
                  </a:cubicBezTo>
                  <a:lnTo>
                    <a:pt x="0" y="101989"/>
                  </a:lnTo>
                  <a:cubicBezTo>
                    <a:pt x="0" y="45662"/>
                    <a:pt x="45662" y="0"/>
                    <a:pt x="101989" y="0"/>
                  </a:cubicBezTo>
                  <a:close/>
                </a:path>
              </a:pathLst>
            </a:custGeom>
            <a:solidFill>
              <a:srgbClr val="C8DCE3"/>
            </a:solidFill>
            <a:ln w="38100" cap="rnd">
              <a:solidFill>
                <a:srgbClr val="1E2444"/>
              </a:solidFill>
              <a:prstDash val="solid"/>
              <a:round/>
            </a:ln>
          </p:spPr>
        </p:sp>
        <p:sp>
          <p:nvSpPr>
            <p:cNvPr name="TextBox 19" id="19"/>
            <p:cNvSpPr txBox="true"/>
            <p:nvPr/>
          </p:nvSpPr>
          <p:spPr>
            <a:xfrm>
              <a:off x="0" y="-47625"/>
              <a:ext cx="626146" cy="251603"/>
            </a:xfrm>
            <a:prstGeom prst="rect">
              <a:avLst/>
            </a:prstGeom>
          </p:spPr>
          <p:txBody>
            <a:bodyPr anchor="ctr" rtlCol="false" tIns="50800" lIns="50800" bIns="50800" rIns="50800"/>
            <a:lstStyle/>
            <a:p>
              <a:pPr algn="ctr">
                <a:lnSpc>
                  <a:spcPts val="2688"/>
                </a:lnSpc>
              </a:pPr>
            </a:p>
          </p:txBody>
        </p:sp>
      </p:grpSp>
      <p:grpSp>
        <p:nvGrpSpPr>
          <p:cNvPr name="Group 20" id="20"/>
          <p:cNvGrpSpPr/>
          <p:nvPr/>
        </p:nvGrpSpPr>
        <p:grpSpPr>
          <a:xfrm rot="0">
            <a:off x="709979" y="2098852"/>
            <a:ext cx="7759432" cy="6572989"/>
            <a:chOff x="0" y="0"/>
            <a:chExt cx="2043637" cy="1731158"/>
          </a:xfrm>
        </p:grpSpPr>
        <p:sp>
          <p:nvSpPr>
            <p:cNvPr name="Freeform 21" id="21"/>
            <p:cNvSpPr/>
            <p:nvPr/>
          </p:nvSpPr>
          <p:spPr>
            <a:xfrm flipH="false" flipV="false" rot="0">
              <a:off x="0" y="0"/>
              <a:ext cx="2043636" cy="1731158"/>
            </a:xfrm>
            <a:custGeom>
              <a:avLst/>
              <a:gdLst/>
              <a:ahLst/>
              <a:cxnLst/>
              <a:rect r="r" b="b" t="t" l="l"/>
              <a:pathLst>
                <a:path h="1731158" w="2043636">
                  <a:moveTo>
                    <a:pt x="16962" y="0"/>
                  </a:moveTo>
                  <a:lnTo>
                    <a:pt x="2026675" y="0"/>
                  </a:lnTo>
                  <a:cubicBezTo>
                    <a:pt x="2031173" y="0"/>
                    <a:pt x="2035488" y="1787"/>
                    <a:pt x="2038669" y="4968"/>
                  </a:cubicBezTo>
                  <a:cubicBezTo>
                    <a:pt x="2041849" y="8149"/>
                    <a:pt x="2043636" y="12463"/>
                    <a:pt x="2043636" y="16962"/>
                  </a:cubicBezTo>
                  <a:lnTo>
                    <a:pt x="2043636" y="1714196"/>
                  </a:lnTo>
                  <a:cubicBezTo>
                    <a:pt x="2043636" y="1723564"/>
                    <a:pt x="2036043" y="1731158"/>
                    <a:pt x="2026675" y="1731158"/>
                  </a:cubicBezTo>
                  <a:lnTo>
                    <a:pt x="16962" y="1731158"/>
                  </a:lnTo>
                  <a:cubicBezTo>
                    <a:pt x="7594" y="1731158"/>
                    <a:pt x="0" y="1723564"/>
                    <a:pt x="0" y="1714196"/>
                  </a:cubicBezTo>
                  <a:lnTo>
                    <a:pt x="0" y="16962"/>
                  </a:lnTo>
                  <a:cubicBezTo>
                    <a:pt x="0" y="12463"/>
                    <a:pt x="1787" y="8149"/>
                    <a:pt x="4968" y="4968"/>
                  </a:cubicBezTo>
                  <a:cubicBezTo>
                    <a:pt x="8149" y="1787"/>
                    <a:pt x="12463" y="0"/>
                    <a:pt x="16962" y="0"/>
                  </a:cubicBezTo>
                  <a:close/>
                </a:path>
              </a:pathLst>
            </a:custGeom>
            <a:solidFill>
              <a:srgbClr val="0E184D"/>
            </a:solidFill>
            <a:ln w="57150" cap="sq">
              <a:solidFill>
                <a:srgbClr val="C8DCE3"/>
              </a:solidFill>
              <a:prstDash val="solid"/>
              <a:miter/>
            </a:ln>
          </p:spPr>
        </p:sp>
        <p:sp>
          <p:nvSpPr>
            <p:cNvPr name="TextBox 22" id="22"/>
            <p:cNvSpPr txBox="true"/>
            <p:nvPr/>
          </p:nvSpPr>
          <p:spPr>
            <a:xfrm>
              <a:off x="0" y="-47625"/>
              <a:ext cx="2043637" cy="1778783"/>
            </a:xfrm>
            <a:prstGeom prst="rect">
              <a:avLst/>
            </a:prstGeom>
          </p:spPr>
          <p:txBody>
            <a:bodyPr anchor="ctr" rtlCol="false" tIns="50800" lIns="50800" bIns="50800" rIns="50800"/>
            <a:lstStyle/>
            <a:p>
              <a:pPr algn="ctr">
                <a:lnSpc>
                  <a:spcPts val="2688"/>
                </a:lnSpc>
              </a:pPr>
            </a:p>
          </p:txBody>
        </p:sp>
      </p:grpSp>
      <p:sp>
        <p:nvSpPr>
          <p:cNvPr name="Freeform 23" id="23"/>
          <p:cNvSpPr/>
          <p:nvPr/>
        </p:nvSpPr>
        <p:spPr>
          <a:xfrm flipH="false" flipV="false" rot="0">
            <a:off x="1371583" y="3829657"/>
            <a:ext cx="6669961" cy="3111380"/>
          </a:xfrm>
          <a:custGeom>
            <a:avLst/>
            <a:gdLst/>
            <a:ahLst/>
            <a:cxnLst/>
            <a:rect r="r" b="b" t="t" l="l"/>
            <a:pathLst>
              <a:path h="3111380" w="6669961">
                <a:moveTo>
                  <a:pt x="0" y="0"/>
                </a:moveTo>
                <a:lnTo>
                  <a:pt x="6669961" y="0"/>
                </a:lnTo>
                <a:lnTo>
                  <a:pt x="6669961" y="3111380"/>
                </a:lnTo>
                <a:lnTo>
                  <a:pt x="0" y="3111380"/>
                </a:lnTo>
                <a:lnTo>
                  <a:pt x="0" y="0"/>
                </a:lnTo>
                <a:close/>
              </a:path>
            </a:pathLst>
          </a:custGeom>
          <a:blipFill>
            <a:blip r:embed="rId8"/>
            <a:stretch>
              <a:fillRect l="0" t="0" r="0" b="0"/>
            </a:stretch>
          </a:blipFill>
        </p:spPr>
      </p:sp>
      <p:sp>
        <p:nvSpPr>
          <p:cNvPr name="TextBox 24" id="24"/>
          <p:cNvSpPr txBox="true"/>
          <p:nvPr/>
        </p:nvSpPr>
        <p:spPr>
          <a:xfrm rot="0">
            <a:off x="1371583" y="1122642"/>
            <a:ext cx="3950348" cy="383286"/>
          </a:xfrm>
          <a:prstGeom prst="rect">
            <a:avLst/>
          </a:prstGeom>
        </p:spPr>
        <p:txBody>
          <a:bodyPr anchor="t" rtlCol="false" tIns="0" lIns="0" bIns="0" rIns="0">
            <a:spAutoFit/>
          </a:bodyPr>
          <a:lstStyle/>
          <a:p>
            <a:pPr algn="ctr">
              <a:lnSpc>
                <a:spcPts val="3024"/>
              </a:lnSpc>
            </a:pPr>
            <a:r>
              <a:rPr lang="en-US" sz="2160">
                <a:solidFill>
                  <a:srgbClr val="0E184D"/>
                </a:solidFill>
                <a:latin typeface="Arimo"/>
              </a:rPr>
              <a:t>Kecerdasan Artifisial</a:t>
            </a:r>
          </a:p>
        </p:txBody>
      </p:sp>
      <p:sp>
        <p:nvSpPr>
          <p:cNvPr name="TextBox 25" id="25"/>
          <p:cNvSpPr txBox="true"/>
          <p:nvPr/>
        </p:nvSpPr>
        <p:spPr>
          <a:xfrm rot="0">
            <a:off x="12790139" y="1122642"/>
            <a:ext cx="3950348" cy="383286"/>
          </a:xfrm>
          <a:prstGeom prst="rect">
            <a:avLst/>
          </a:prstGeom>
        </p:spPr>
        <p:txBody>
          <a:bodyPr anchor="t" rtlCol="false" tIns="0" lIns="0" bIns="0" rIns="0">
            <a:spAutoFit/>
          </a:bodyPr>
          <a:lstStyle/>
          <a:p>
            <a:pPr algn="ctr">
              <a:lnSpc>
                <a:spcPts val="3024"/>
              </a:lnSpc>
            </a:pPr>
            <a:r>
              <a:rPr lang="en-US" sz="2160">
                <a:solidFill>
                  <a:srgbClr val="0E184D"/>
                </a:solidFill>
                <a:latin typeface="Arimo"/>
              </a:rPr>
              <a:t>Page 4</a:t>
            </a:r>
          </a:p>
        </p:txBody>
      </p:sp>
      <p:sp>
        <p:nvSpPr>
          <p:cNvPr name="TextBox 26" id="26"/>
          <p:cNvSpPr txBox="true"/>
          <p:nvPr/>
        </p:nvSpPr>
        <p:spPr>
          <a:xfrm rot="0">
            <a:off x="9665089" y="5813972"/>
            <a:ext cx="6837876" cy="1145286"/>
          </a:xfrm>
          <a:prstGeom prst="rect">
            <a:avLst/>
          </a:prstGeom>
        </p:spPr>
        <p:txBody>
          <a:bodyPr anchor="t" rtlCol="false" tIns="0" lIns="0" bIns="0" rIns="0">
            <a:spAutoFit/>
          </a:bodyPr>
          <a:lstStyle/>
          <a:p>
            <a:pPr algn="just">
              <a:lnSpc>
                <a:spcPts val="3024"/>
              </a:lnSpc>
            </a:pPr>
            <a:r>
              <a:rPr lang="en-US" sz="2160">
                <a:solidFill>
                  <a:srgbClr val="C8DCE3"/>
                </a:solidFill>
                <a:latin typeface="Arimo"/>
              </a:rPr>
              <a:t>Dalam dataset ini terdapat featur dan label, dimana featur-nya yaitu message_body dan label nya spam dan non-spam.</a:t>
            </a:r>
          </a:p>
        </p:txBody>
      </p:sp>
      <p:sp>
        <p:nvSpPr>
          <p:cNvPr name="Freeform 27" id="27"/>
          <p:cNvSpPr/>
          <p:nvPr/>
        </p:nvSpPr>
        <p:spPr>
          <a:xfrm flipH="false" flipV="false" rot="-973872">
            <a:off x="9801365" y="3750448"/>
            <a:ext cx="531056" cy="516573"/>
          </a:xfrm>
          <a:custGeom>
            <a:avLst/>
            <a:gdLst/>
            <a:ahLst/>
            <a:cxnLst/>
            <a:rect r="r" b="b" t="t" l="l"/>
            <a:pathLst>
              <a:path h="516573" w="531056">
                <a:moveTo>
                  <a:pt x="0" y="0"/>
                </a:moveTo>
                <a:lnTo>
                  <a:pt x="531056" y="0"/>
                </a:lnTo>
                <a:lnTo>
                  <a:pt x="531056" y="516573"/>
                </a:lnTo>
                <a:lnTo>
                  <a:pt x="0" y="5165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E184D"/>
        </a:solidFill>
      </p:bgPr>
    </p:bg>
    <p:spTree>
      <p:nvGrpSpPr>
        <p:cNvPr id="1" name=""/>
        <p:cNvGrpSpPr/>
        <p:nvPr/>
      </p:nvGrpSpPr>
      <p:grpSpPr>
        <a:xfrm>
          <a:off x="0" y="0"/>
          <a:ext cx="0" cy="0"/>
          <a:chOff x="0" y="0"/>
          <a:chExt cx="0" cy="0"/>
        </a:xfrm>
      </p:grpSpPr>
      <p:sp>
        <p:nvSpPr>
          <p:cNvPr name="Freeform 2" id="2"/>
          <p:cNvSpPr/>
          <p:nvPr/>
        </p:nvSpPr>
        <p:spPr>
          <a:xfrm flipH="false" flipV="false" rot="0">
            <a:off x="-1790054" y="2893761"/>
            <a:ext cx="4499478" cy="4499478"/>
          </a:xfrm>
          <a:custGeom>
            <a:avLst/>
            <a:gdLst/>
            <a:ahLst/>
            <a:cxnLst/>
            <a:rect r="r" b="b" t="t" l="l"/>
            <a:pathLst>
              <a:path h="4499478" w="4499478">
                <a:moveTo>
                  <a:pt x="0" y="0"/>
                </a:moveTo>
                <a:lnTo>
                  <a:pt x="4499479" y="0"/>
                </a:lnTo>
                <a:lnTo>
                  <a:pt x="4499479" y="4499478"/>
                </a:lnTo>
                <a:lnTo>
                  <a:pt x="0" y="4499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80392" y="2893761"/>
            <a:ext cx="4499478" cy="4499478"/>
          </a:xfrm>
          <a:custGeom>
            <a:avLst/>
            <a:gdLst/>
            <a:ahLst/>
            <a:cxnLst/>
            <a:rect r="r" b="b" t="t" l="l"/>
            <a:pathLst>
              <a:path h="4499478" w="4499478">
                <a:moveTo>
                  <a:pt x="0" y="0"/>
                </a:moveTo>
                <a:lnTo>
                  <a:pt x="4499478" y="0"/>
                </a:lnTo>
                <a:lnTo>
                  <a:pt x="4499478" y="4499478"/>
                </a:lnTo>
                <a:lnTo>
                  <a:pt x="0" y="4499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290687"/>
            <a:ext cx="16230600" cy="7855193"/>
            <a:chOff x="0" y="0"/>
            <a:chExt cx="4274726" cy="2068857"/>
          </a:xfrm>
        </p:grpSpPr>
        <p:sp>
          <p:nvSpPr>
            <p:cNvPr name="Freeform 5" id="5"/>
            <p:cNvSpPr/>
            <p:nvPr/>
          </p:nvSpPr>
          <p:spPr>
            <a:xfrm flipH="false" flipV="false" rot="0">
              <a:off x="0" y="0"/>
              <a:ext cx="4274726" cy="2068857"/>
            </a:xfrm>
            <a:custGeom>
              <a:avLst/>
              <a:gdLst/>
              <a:ahLst/>
              <a:cxnLst/>
              <a:rect r="r" b="b" t="t" l="l"/>
              <a:pathLst>
                <a:path h="2068857" w="4274726">
                  <a:moveTo>
                    <a:pt x="8109" y="0"/>
                  </a:moveTo>
                  <a:lnTo>
                    <a:pt x="4266617" y="0"/>
                  </a:lnTo>
                  <a:cubicBezTo>
                    <a:pt x="4268768" y="0"/>
                    <a:pt x="4270830" y="854"/>
                    <a:pt x="4272351" y="2375"/>
                  </a:cubicBezTo>
                  <a:cubicBezTo>
                    <a:pt x="4273872" y="3896"/>
                    <a:pt x="4274726" y="5958"/>
                    <a:pt x="4274726" y="8109"/>
                  </a:cubicBezTo>
                  <a:lnTo>
                    <a:pt x="4274726" y="2060748"/>
                  </a:lnTo>
                  <a:cubicBezTo>
                    <a:pt x="4274726" y="2062899"/>
                    <a:pt x="4273872" y="2064962"/>
                    <a:pt x="4272351" y="2066482"/>
                  </a:cubicBezTo>
                  <a:cubicBezTo>
                    <a:pt x="4270830" y="2068003"/>
                    <a:pt x="4268768" y="2068857"/>
                    <a:pt x="4266617" y="2068857"/>
                  </a:cubicBezTo>
                  <a:lnTo>
                    <a:pt x="8109" y="2068857"/>
                  </a:lnTo>
                  <a:cubicBezTo>
                    <a:pt x="5958" y="2068857"/>
                    <a:pt x="3896" y="2068003"/>
                    <a:pt x="2375" y="2066482"/>
                  </a:cubicBezTo>
                  <a:cubicBezTo>
                    <a:pt x="854" y="2064962"/>
                    <a:pt x="0" y="2062899"/>
                    <a:pt x="0" y="2060748"/>
                  </a:cubicBezTo>
                  <a:lnTo>
                    <a:pt x="0" y="8109"/>
                  </a:lnTo>
                  <a:cubicBezTo>
                    <a:pt x="0" y="5958"/>
                    <a:pt x="854" y="3896"/>
                    <a:pt x="2375" y="2375"/>
                  </a:cubicBezTo>
                  <a:cubicBezTo>
                    <a:pt x="3896" y="854"/>
                    <a:pt x="5958" y="0"/>
                    <a:pt x="8109" y="0"/>
                  </a:cubicBezTo>
                  <a:close/>
                </a:path>
              </a:pathLst>
            </a:custGeom>
            <a:solidFill>
              <a:srgbClr val="0E184D"/>
            </a:solidFill>
            <a:ln w="57150" cap="sq">
              <a:solidFill>
                <a:srgbClr val="C8DCE3"/>
              </a:solidFill>
              <a:prstDash val="solid"/>
              <a:miter/>
            </a:ln>
          </p:spPr>
        </p:sp>
        <p:sp>
          <p:nvSpPr>
            <p:cNvPr name="TextBox 6" id="6"/>
            <p:cNvSpPr txBox="true"/>
            <p:nvPr/>
          </p:nvSpPr>
          <p:spPr>
            <a:xfrm>
              <a:off x="0" y="-47625"/>
              <a:ext cx="4274726" cy="2116482"/>
            </a:xfrm>
            <a:prstGeom prst="rect">
              <a:avLst/>
            </a:prstGeom>
          </p:spPr>
          <p:txBody>
            <a:bodyPr anchor="ctr" rtlCol="false" tIns="50800" lIns="50800" bIns="50800" rIns="50800"/>
            <a:lstStyle/>
            <a:p>
              <a:pPr algn="ctr">
                <a:lnSpc>
                  <a:spcPts val="2688"/>
                </a:lnSpc>
              </a:pPr>
            </a:p>
          </p:txBody>
        </p:sp>
      </p:grpSp>
      <p:grpSp>
        <p:nvGrpSpPr>
          <p:cNvPr name="Group 7" id="7"/>
          <p:cNvGrpSpPr/>
          <p:nvPr/>
        </p:nvGrpSpPr>
        <p:grpSpPr>
          <a:xfrm rot="0">
            <a:off x="9913150" y="2097803"/>
            <a:ext cx="7498550" cy="7352470"/>
            <a:chOff x="0" y="0"/>
            <a:chExt cx="1974927" cy="1936453"/>
          </a:xfrm>
        </p:grpSpPr>
        <p:sp>
          <p:nvSpPr>
            <p:cNvPr name="Freeform 8" id="8"/>
            <p:cNvSpPr/>
            <p:nvPr/>
          </p:nvSpPr>
          <p:spPr>
            <a:xfrm flipH="false" flipV="false" rot="0">
              <a:off x="0" y="0"/>
              <a:ext cx="1974927" cy="1936453"/>
            </a:xfrm>
            <a:custGeom>
              <a:avLst/>
              <a:gdLst/>
              <a:ahLst/>
              <a:cxnLst/>
              <a:rect r="r" b="b" t="t" l="l"/>
              <a:pathLst>
                <a:path h="1936453" w="1974927">
                  <a:moveTo>
                    <a:pt x="17552" y="0"/>
                  </a:moveTo>
                  <a:lnTo>
                    <a:pt x="1957375" y="0"/>
                  </a:lnTo>
                  <a:cubicBezTo>
                    <a:pt x="1967069" y="0"/>
                    <a:pt x="1974927" y="7858"/>
                    <a:pt x="1974927" y="17552"/>
                  </a:cubicBezTo>
                  <a:lnTo>
                    <a:pt x="1974927" y="1918901"/>
                  </a:lnTo>
                  <a:cubicBezTo>
                    <a:pt x="1974927" y="1923556"/>
                    <a:pt x="1973078" y="1928020"/>
                    <a:pt x="1969786" y="1931312"/>
                  </a:cubicBezTo>
                  <a:cubicBezTo>
                    <a:pt x="1966495" y="1934604"/>
                    <a:pt x="1962030" y="1936453"/>
                    <a:pt x="1957375" y="1936453"/>
                  </a:cubicBezTo>
                  <a:lnTo>
                    <a:pt x="17552" y="1936453"/>
                  </a:lnTo>
                  <a:cubicBezTo>
                    <a:pt x="7858" y="1936453"/>
                    <a:pt x="0" y="1928595"/>
                    <a:pt x="0" y="1918901"/>
                  </a:cubicBezTo>
                  <a:lnTo>
                    <a:pt x="0" y="17552"/>
                  </a:lnTo>
                  <a:cubicBezTo>
                    <a:pt x="0" y="7858"/>
                    <a:pt x="7858" y="0"/>
                    <a:pt x="17552" y="0"/>
                  </a:cubicBezTo>
                  <a:close/>
                </a:path>
              </a:pathLst>
            </a:custGeom>
            <a:solidFill>
              <a:srgbClr val="0E184D"/>
            </a:solidFill>
            <a:ln w="57150" cap="sq">
              <a:solidFill>
                <a:srgbClr val="C8DCE3"/>
              </a:solidFill>
              <a:prstDash val="solid"/>
              <a:miter/>
            </a:ln>
          </p:spPr>
        </p:sp>
        <p:sp>
          <p:nvSpPr>
            <p:cNvPr name="TextBox 9" id="9"/>
            <p:cNvSpPr txBox="true"/>
            <p:nvPr/>
          </p:nvSpPr>
          <p:spPr>
            <a:xfrm>
              <a:off x="0" y="-47625"/>
              <a:ext cx="1974927" cy="1984078"/>
            </a:xfrm>
            <a:prstGeom prst="rect">
              <a:avLst/>
            </a:prstGeom>
          </p:spPr>
          <p:txBody>
            <a:bodyPr anchor="ctr" rtlCol="false" tIns="50800" lIns="50800" bIns="50800" rIns="50800"/>
            <a:lstStyle/>
            <a:p>
              <a:pPr algn="ctr">
                <a:lnSpc>
                  <a:spcPts val="2688"/>
                </a:lnSpc>
              </a:pPr>
            </a:p>
          </p:txBody>
        </p:sp>
      </p:grpSp>
      <p:sp>
        <p:nvSpPr>
          <p:cNvPr name="Freeform 10" id="10"/>
          <p:cNvSpPr/>
          <p:nvPr/>
        </p:nvSpPr>
        <p:spPr>
          <a:xfrm flipH="false" flipV="false" rot="0">
            <a:off x="1262308" y="1028700"/>
            <a:ext cx="4168897" cy="515901"/>
          </a:xfrm>
          <a:custGeom>
            <a:avLst/>
            <a:gdLst/>
            <a:ahLst/>
            <a:cxnLst/>
            <a:rect r="r" b="b" t="t" l="l"/>
            <a:pathLst>
              <a:path h="515901" w="4168897">
                <a:moveTo>
                  <a:pt x="0" y="0"/>
                </a:moveTo>
                <a:lnTo>
                  <a:pt x="4168897" y="0"/>
                </a:lnTo>
                <a:lnTo>
                  <a:pt x="4168897" y="515901"/>
                </a:lnTo>
                <a:lnTo>
                  <a:pt x="0" y="5159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2680864" y="1028700"/>
            <a:ext cx="4168897" cy="515901"/>
          </a:xfrm>
          <a:custGeom>
            <a:avLst/>
            <a:gdLst/>
            <a:ahLst/>
            <a:cxnLst/>
            <a:rect r="r" b="b" t="t" l="l"/>
            <a:pathLst>
              <a:path h="515901" w="4168897">
                <a:moveTo>
                  <a:pt x="4168897" y="0"/>
                </a:moveTo>
                <a:lnTo>
                  <a:pt x="0" y="0"/>
                </a:lnTo>
                <a:lnTo>
                  <a:pt x="0" y="515901"/>
                </a:lnTo>
                <a:lnTo>
                  <a:pt x="4168897" y="515901"/>
                </a:lnTo>
                <a:lnTo>
                  <a:pt x="416889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5809371" y="1028700"/>
            <a:ext cx="507827" cy="50782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E687"/>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88"/>
                </a:lnSpc>
              </a:pPr>
            </a:p>
          </p:txBody>
        </p:sp>
      </p:grpSp>
      <p:grpSp>
        <p:nvGrpSpPr>
          <p:cNvPr name="Group 15" id="15"/>
          <p:cNvGrpSpPr/>
          <p:nvPr/>
        </p:nvGrpSpPr>
        <p:grpSpPr>
          <a:xfrm rot="0">
            <a:off x="11831256" y="1036773"/>
            <a:ext cx="507827" cy="50782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E687"/>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88"/>
                </a:lnSpc>
              </a:pPr>
            </a:p>
          </p:txBody>
        </p:sp>
      </p:grpSp>
      <p:sp>
        <p:nvSpPr>
          <p:cNvPr name="TextBox 18" id="18"/>
          <p:cNvSpPr txBox="true"/>
          <p:nvPr/>
        </p:nvSpPr>
        <p:spPr>
          <a:xfrm rot="0">
            <a:off x="1177499" y="3632685"/>
            <a:ext cx="8900967" cy="2851151"/>
          </a:xfrm>
          <a:prstGeom prst="rect">
            <a:avLst/>
          </a:prstGeom>
        </p:spPr>
        <p:txBody>
          <a:bodyPr anchor="t" rtlCol="false" tIns="0" lIns="0" bIns="0" rIns="0">
            <a:spAutoFit/>
          </a:bodyPr>
          <a:lstStyle/>
          <a:p>
            <a:pPr algn="ctr">
              <a:lnSpc>
                <a:spcPts val="11000"/>
              </a:lnSpc>
            </a:pPr>
            <a:r>
              <a:rPr lang="en-US" sz="11000">
                <a:solidFill>
                  <a:srgbClr val="F3E687"/>
                </a:solidFill>
                <a:latin typeface="Anton"/>
              </a:rPr>
              <a:t>NEURAL NETWORK TYPE</a:t>
            </a:r>
          </a:p>
        </p:txBody>
      </p:sp>
      <p:grpSp>
        <p:nvGrpSpPr>
          <p:cNvPr name="Group 19" id="19"/>
          <p:cNvGrpSpPr/>
          <p:nvPr/>
        </p:nvGrpSpPr>
        <p:grpSpPr>
          <a:xfrm rot="-1071739">
            <a:off x="1539346" y="4384186"/>
            <a:ext cx="2037077" cy="663615"/>
            <a:chOff x="0" y="0"/>
            <a:chExt cx="626146" cy="203978"/>
          </a:xfrm>
        </p:grpSpPr>
        <p:sp>
          <p:nvSpPr>
            <p:cNvPr name="Freeform 20" id="20"/>
            <p:cNvSpPr/>
            <p:nvPr/>
          </p:nvSpPr>
          <p:spPr>
            <a:xfrm flipH="false" flipV="false" rot="0">
              <a:off x="0" y="0"/>
              <a:ext cx="626146" cy="203978"/>
            </a:xfrm>
            <a:custGeom>
              <a:avLst/>
              <a:gdLst/>
              <a:ahLst/>
              <a:cxnLst/>
              <a:rect r="r" b="b" t="t" l="l"/>
              <a:pathLst>
                <a:path h="203978" w="626146">
                  <a:moveTo>
                    <a:pt x="101989" y="0"/>
                  </a:moveTo>
                  <a:lnTo>
                    <a:pt x="524157" y="0"/>
                  </a:lnTo>
                  <a:cubicBezTo>
                    <a:pt x="580484" y="0"/>
                    <a:pt x="626146" y="45662"/>
                    <a:pt x="626146" y="101989"/>
                  </a:cubicBezTo>
                  <a:lnTo>
                    <a:pt x="626146" y="101989"/>
                  </a:lnTo>
                  <a:cubicBezTo>
                    <a:pt x="626146" y="158316"/>
                    <a:pt x="580484" y="203978"/>
                    <a:pt x="524157" y="203978"/>
                  </a:cubicBezTo>
                  <a:lnTo>
                    <a:pt x="101989" y="203978"/>
                  </a:lnTo>
                  <a:cubicBezTo>
                    <a:pt x="45662" y="203978"/>
                    <a:pt x="0" y="158316"/>
                    <a:pt x="0" y="101989"/>
                  </a:cubicBezTo>
                  <a:lnTo>
                    <a:pt x="0" y="101989"/>
                  </a:lnTo>
                  <a:cubicBezTo>
                    <a:pt x="0" y="45662"/>
                    <a:pt x="45662" y="0"/>
                    <a:pt x="101989" y="0"/>
                  </a:cubicBezTo>
                  <a:close/>
                </a:path>
              </a:pathLst>
            </a:custGeom>
            <a:solidFill>
              <a:srgbClr val="C8DCE3"/>
            </a:solidFill>
            <a:ln w="38100" cap="rnd">
              <a:solidFill>
                <a:srgbClr val="1E2444"/>
              </a:solidFill>
              <a:prstDash val="solid"/>
              <a:round/>
            </a:ln>
          </p:spPr>
        </p:sp>
        <p:sp>
          <p:nvSpPr>
            <p:cNvPr name="TextBox 21" id="21"/>
            <p:cNvSpPr txBox="true"/>
            <p:nvPr/>
          </p:nvSpPr>
          <p:spPr>
            <a:xfrm>
              <a:off x="0" y="-47625"/>
              <a:ext cx="626146" cy="251603"/>
            </a:xfrm>
            <a:prstGeom prst="rect">
              <a:avLst/>
            </a:prstGeom>
          </p:spPr>
          <p:txBody>
            <a:bodyPr anchor="ctr" rtlCol="false" tIns="50800" lIns="50800" bIns="50800" rIns="50800"/>
            <a:lstStyle/>
            <a:p>
              <a:pPr algn="ctr">
                <a:lnSpc>
                  <a:spcPts val="2688"/>
                </a:lnSpc>
              </a:pPr>
            </a:p>
          </p:txBody>
        </p:sp>
      </p:grpSp>
      <p:sp>
        <p:nvSpPr>
          <p:cNvPr name="Freeform 22" id="22"/>
          <p:cNvSpPr/>
          <p:nvPr/>
        </p:nvSpPr>
        <p:spPr>
          <a:xfrm flipH="false" flipV="false" rot="0">
            <a:off x="8712931" y="4576764"/>
            <a:ext cx="1048678" cy="1048678"/>
          </a:xfrm>
          <a:custGeom>
            <a:avLst/>
            <a:gdLst/>
            <a:ahLst/>
            <a:cxnLst/>
            <a:rect r="r" b="b" t="t" l="l"/>
            <a:pathLst>
              <a:path h="1048678" w="1048678">
                <a:moveTo>
                  <a:pt x="0" y="0"/>
                </a:moveTo>
                <a:lnTo>
                  <a:pt x="1048678" y="0"/>
                </a:lnTo>
                <a:lnTo>
                  <a:pt x="1048678" y="1048679"/>
                </a:lnTo>
                <a:lnTo>
                  <a:pt x="0" y="10486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0399054" y="2796769"/>
            <a:ext cx="6526742" cy="1779996"/>
          </a:xfrm>
          <a:custGeom>
            <a:avLst/>
            <a:gdLst/>
            <a:ahLst/>
            <a:cxnLst/>
            <a:rect r="r" b="b" t="t" l="l"/>
            <a:pathLst>
              <a:path h="1779996" w="6526742">
                <a:moveTo>
                  <a:pt x="0" y="0"/>
                </a:moveTo>
                <a:lnTo>
                  <a:pt x="6526742" y="0"/>
                </a:lnTo>
                <a:lnTo>
                  <a:pt x="6526742" y="1779995"/>
                </a:lnTo>
                <a:lnTo>
                  <a:pt x="0" y="1779995"/>
                </a:lnTo>
                <a:lnTo>
                  <a:pt x="0" y="0"/>
                </a:lnTo>
                <a:close/>
              </a:path>
            </a:pathLst>
          </a:custGeom>
          <a:blipFill>
            <a:blip r:embed="rId8"/>
            <a:stretch>
              <a:fillRect l="0" t="0" r="-22491" b="-81096"/>
            </a:stretch>
          </a:blipFill>
        </p:spPr>
      </p:sp>
      <p:sp>
        <p:nvSpPr>
          <p:cNvPr name="TextBox 24" id="24"/>
          <p:cNvSpPr txBox="true"/>
          <p:nvPr/>
        </p:nvSpPr>
        <p:spPr>
          <a:xfrm rot="0">
            <a:off x="1371583" y="1066432"/>
            <a:ext cx="3950348" cy="383286"/>
          </a:xfrm>
          <a:prstGeom prst="rect">
            <a:avLst/>
          </a:prstGeom>
        </p:spPr>
        <p:txBody>
          <a:bodyPr anchor="t" rtlCol="false" tIns="0" lIns="0" bIns="0" rIns="0">
            <a:spAutoFit/>
          </a:bodyPr>
          <a:lstStyle/>
          <a:p>
            <a:pPr algn="ctr">
              <a:lnSpc>
                <a:spcPts val="3024"/>
              </a:lnSpc>
            </a:pPr>
            <a:r>
              <a:rPr lang="en-US" sz="2160">
                <a:solidFill>
                  <a:srgbClr val="0E184D"/>
                </a:solidFill>
                <a:latin typeface="Arimo"/>
              </a:rPr>
              <a:t>Kecerdasan Artifisial</a:t>
            </a:r>
          </a:p>
        </p:txBody>
      </p:sp>
      <p:sp>
        <p:nvSpPr>
          <p:cNvPr name="TextBox 25" id="25"/>
          <p:cNvSpPr txBox="true"/>
          <p:nvPr/>
        </p:nvSpPr>
        <p:spPr>
          <a:xfrm rot="0">
            <a:off x="12790139" y="1066432"/>
            <a:ext cx="3950348" cy="383286"/>
          </a:xfrm>
          <a:prstGeom prst="rect">
            <a:avLst/>
          </a:prstGeom>
        </p:spPr>
        <p:txBody>
          <a:bodyPr anchor="t" rtlCol="false" tIns="0" lIns="0" bIns="0" rIns="0">
            <a:spAutoFit/>
          </a:bodyPr>
          <a:lstStyle/>
          <a:p>
            <a:pPr algn="ctr">
              <a:lnSpc>
                <a:spcPts val="3024"/>
              </a:lnSpc>
            </a:pPr>
            <a:r>
              <a:rPr lang="en-US" sz="2160">
                <a:solidFill>
                  <a:srgbClr val="0E184D"/>
                </a:solidFill>
                <a:latin typeface="Arimo"/>
              </a:rPr>
              <a:t>Page 5</a:t>
            </a:r>
          </a:p>
        </p:txBody>
      </p:sp>
      <p:sp>
        <p:nvSpPr>
          <p:cNvPr name="TextBox 26" id="26"/>
          <p:cNvSpPr txBox="true"/>
          <p:nvPr/>
        </p:nvSpPr>
        <p:spPr>
          <a:xfrm rot="0">
            <a:off x="1728046" y="6477183"/>
            <a:ext cx="7799872" cy="642437"/>
          </a:xfrm>
          <a:prstGeom prst="rect">
            <a:avLst/>
          </a:prstGeom>
        </p:spPr>
        <p:txBody>
          <a:bodyPr anchor="t" rtlCol="false" tIns="0" lIns="0" bIns="0" rIns="0">
            <a:spAutoFit/>
          </a:bodyPr>
          <a:lstStyle/>
          <a:p>
            <a:pPr algn="ctr">
              <a:lnSpc>
                <a:spcPts val="5073"/>
              </a:lnSpc>
            </a:pPr>
            <a:r>
              <a:rPr lang="en-US" sz="3624">
                <a:solidFill>
                  <a:srgbClr val="F3E687"/>
                </a:solidFill>
                <a:latin typeface="Arimo"/>
              </a:rPr>
              <a:t>Feedforward Neural Network (FNN)</a:t>
            </a:r>
          </a:p>
        </p:txBody>
      </p:sp>
      <p:sp>
        <p:nvSpPr>
          <p:cNvPr name="TextBox 27" id="27"/>
          <p:cNvSpPr txBox="true"/>
          <p:nvPr/>
        </p:nvSpPr>
        <p:spPr>
          <a:xfrm rot="0">
            <a:off x="10221728" y="4905861"/>
            <a:ext cx="6881394" cy="3999865"/>
          </a:xfrm>
          <a:prstGeom prst="rect">
            <a:avLst/>
          </a:prstGeom>
        </p:spPr>
        <p:txBody>
          <a:bodyPr anchor="t" rtlCol="false" tIns="0" lIns="0" bIns="0" rIns="0">
            <a:spAutoFit/>
          </a:bodyPr>
          <a:lstStyle/>
          <a:p>
            <a:pPr algn="just">
              <a:lnSpc>
                <a:spcPts val="2659"/>
              </a:lnSpc>
            </a:pPr>
            <a:r>
              <a:rPr lang="en-US" sz="1899">
                <a:solidFill>
                  <a:srgbClr val="C8DCE3"/>
                </a:solidFill>
                <a:latin typeface="Arimo"/>
              </a:rPr>
              <a:t>Feedforward Neural Network (FNN) atau lebih spesifiknya, sebuah Deep Neural Network (DNN) karena adanya lebih dari satu layer yang digunakan.</a:t>
            </a:r>
          </a:p>
          <a:p>
            <a:pPr algn="just">
              <a:lnSpc>
                <a:spcPts val="2659"/>
              </a:lnSpc>
            </a:pPr>
            <a:r>
              <a:rPr lang="en-US" sz="1899">
                <a:solidFill>
                  <a:srgbClr val="C8DCE3"/>
                </a:solidFill>
                <a:latin typeface="Arimo"/>
              </a:rPr>
              <a:t>Model ini menggunakan lapisan “Embedding” sebagai lapisan input, yang umumnya digunakan untuk memproses teks dalam tugas-tugas NLP. Lapisan “GlobalAveragePooling1D” adalah teknik untuk mereduksi dimensi data dari lapisan sebelumnya, yang menghitung rata-rata untuk setiap dimensi input. Lapisan terakhir, “Dense”, dengan satu unit dan fungsi aktivasi sigmoid, biasanya digunakan untuk tugas klasifikasi biner, di mana model akan memprediksi probabilitas masukan yang termasuk ke dalam satu dari dua kelas yang mungkin.</a:t>
            </a:r>
          </a:p>
        </p:txBody>
      </p:sp>
      <p:sp>
        <p:nvSpPr>
          <p:cNvPr name="Freeform 28" id="28"/>
          <p:cNvSpPr/>
          <p:nvPr/>
        </p:nvSpPr>
        <p:spPr>
          <a:xfrm flipH="true" flipV="true" rot="1459314">
            <a:off x="1735569" y="4499629"/>
            <a:ext cx="1660124" cy="394280"/>
          </a:xfrm>
          <a:custGeom>
            <a:avLst/>
            <a:gdLst/>
            <a:ahLst/>
            <a:cxnLst/>
            <a:rect r="r" b="b" t="t" l="l"/>
            <a:pathLst>
              <a:path h="394280" w="1660124">
                <a:moveTo>
                  <a:pt x="1660125" y="394280"/>
                </a:moveTo>
                <a:lnTo>
                  <a:pt x="0" y="394280"/>
                </a:lnTo>
                <a:lnTo>
                  <a:pt x="0" y="0"/>
                </a:lnTo>
                <a:lnTo>
                  <a:pt x="1660125" y="0"/>
                </a:lnTo>
                <a:lnTo>
                  <a:pt x="1660125" y="39428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E184D"/>
        </a:solidFill>
      </p:bgPr>
    </p:bg>
    <p:spTree>
      <p:nvGrpSpPr>
        <p:cNvPr id="1" name=""/>
        <p:cNvGrpSpPr/>
        <p:nvPr/>
      </p:nvGrpSpPr>
      <p:grpSpPr>
        <a:xfrm>
          <a:off x="0" y="0"/>
          <a:ext cx="0" cy="0"/>
          <a:chOff x="0" y="0"/>
          <a:chExt cx="0" cy="0"/>
        </a:xfrm>
      </p:grpSpPr>
      <p:sp>
        <p:nvSpPr>
          <p:cNvPr name="Freeform 2" id="2"/>
          <p:cNvSpPr/>
          <p:nvPr/>
        </p:nvSpPr>
        <p:spPr>
          <a:xfrm flipH="false" flipV="false" rot="0">
            <a:off x="-1790054" y="2893761"/>
            <a:ext cx="4499478" cy="4499478"/>
          </a:xfrm>
          <a:custGeom>
            <a:avLst/>
            <a:gdLst/>
            <a:ahLst/>
            <a:cxnLst/>
            <a:rect r="r" b="b" t="t" l="l"/>
            <a:pathLst>
              <a:path h="4499478" w="4499478">
                <a:moveTo>
                  <a:pt x="0" y="0"/>
                </a:moveTo>
                <a:lnTo>
                  <a:pt x="4499479" y="0"/>
                </a:lnTo>
                <a:lnTo>
                  <a:pt x="4499479" y="4499478"/>
                </a:lnTo>
                <a:lnTo>
                  <a:pt x="0" y="4499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80392" y="2893761"/>
            <a:ext cx="4499478" cy="4499478"/>
          </a:xfrm>
          <a:custGeom>
            <a:avLst/>
            <a:gdLst/>
            <a:ahLst/>
            <a:cxnLst/>
            <a:rect r="r" b="b" t="t" l="l"/>
            <a:pathLst>
              <a:path h="4499478" w="4499478">
                <a:moveTo>
                  <a:pt x="0" y="0"/>
                </a:moveTo>
                <a:lnTo>
                  <a:pt x="4499478" y="0"/>
                </a:lnTo>
                <a:lnTo>
                  <a:pt x="4499478" y="4499478"/>
                </a:lnTo>
                <a:lnTo>
                  <a:pt x="0" y="4499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290687"/>
            <a:ext cx="16230600" cy="7855193"/>
            <a:chOff x="0" y="0"/>
            <a:chExt cx="4274726" cy="2068857"/>
          </a:xfrm>
        </p:grpSpPr>
        <p:sp>
          <p:nvSpPr>
            <p:cNvPr name="Freeform 5" id="5"/>
            <p:cNvSpPr/>
            <p:nvPr/>
          </p:nvSpPr>
          <p:spPr>
            <a:xfrm flipH="false" flipV="false" rot="0">
              <a:off x="0" y="0"/>
              <a:ext cx="4274726" cy="2068857"/>
            </a:xfrm>
            <a:custGeom>
              <a:avLst/>
              <a:gdLst/>
              <a:ahLst/>
              <a:cxnLst/>
              <a:rect r="r" b="b" t="t" l="l"/>
              <a:pathLst>
                <a:path h="2068857" w="4274726">
                  <a:moveTo>
                    <a:pt x="8109" y="0"/>
                  </a:moveTo>
                  <a:lnTo>
                    <a:pt x="4266617" y="0"/>
                  </a:lnTo>
                  <a:cubicBezTo>
                    <a:pt x="4268768" y="0"/>
                    <a:pt x="4270830" y="854"/>
                    <a:pt x="4272351" y="2375"/>
                  </a:cubicBezTo>
                  <a:cubicBezTo>
                    <a:pt x="4273872" y="3896"/>
                    <a:pt x="4274726" y="5958"/>
                    <a:pt x="4274726" y="8109"/>
                  </a:cubicBezTo>
                  <a:lnTo>
                    <a:pt x="4274726" y="2060748"/>
                  </a:lnTo>
                  <a:cubicBezTo>
                    <a:pt x="4274726" y="2062899"/>
                    <a:pt x="4273872" y="2064962"/>
                    <a:pt x="4272351" y="2066482"/>
                  </a:cubicBezTo>
                  <a:cubicBezTo>
                    <a:pt x="4270830" y="2068003"/>
                    <a:pt x="4268768" y="2068857"/>
                    <a:pt x="4266617" y="2068857"/>
                  </a:cubicBezTo>
                  <a:lnTo>
                    <a:pt x="8109" y="2068857"/>
                  </a:lnTo>
                  <a:cubicBezTo>
                    <a:pt x="5958" y="2068857"/>
                    <a:pt x="3896" y="2068003"/>
                    <a:pt x="2375" y="2066482"/>
                  </a:cubicBezTo>
                  <a:cubicBezTo>
                    <a:pt x="854" y="2064962"/>
                    <a:pt x="0" y="2062899"/>
                    <a:pt x="0" y="2060748"/>
                  </a:cubicBezTo>
                  <a:lnTo>
                    <a:pt x="0" y="8109"/>
                  </a:lnTo>
                  <a:cubicBezTo>
                    <a:pt x="0" y="5958"/>
                    <a:pt x="854" y="3896"/>
                    <a:pt x="2375" y="2375"/>
                  </a:cubicBezTo>
                  <a:cubicBezTo>
                    <a:pt x="3896" y="854"/>
                    <a:pt x="5958" y="0"/>
                    <a:pt x="8109" y="0"/>
                  </a:cubicBezTo>
                  <a:close/>
                </a:path>
              </a:pathLst>
            </a:custGeom>
            <a:solidFill>
              <a:srgbClr val="0E184D"/>
            </a:solidFill>
            <a:ln w="57150" cap="sq">
              <a:solidFill>
                <a:srgbClr val="C8DCE3"/>
              </a:solidFill>
              <a:prstDash val="solid"/>
              <a:miter/>
            </a:ln>
          </p:spPr>
        </p:sp>
        <p:sp>
          <p:nvSpPr>
            <p:cNvPr name="TextBox 6" id="6"/>
            <p:cNvSpPr txBox="true"/>
            <p:nvPr/>
          </p:nvSpPr>
          <p:spPr>
            <a:xfrm>
              <a:off x="0" y="-47625"/>
              <a:ext cx="4274726" cy="2116482"/>
            </a:xfrm>
            <a:prstGeom prst="rect">
              <a:avLst/>
            </a:prstGeom>
          </p:spPr>
          <p:txBody>
            <a:bodyPr anchor="ctr" rtlCol="false" tIns="50800" lIns="50800" bIns="50800" rIns="50800"/>
            <a:lstStyle/>
            <a:p>
              <a:pPr algn="ctr">
                <a:lnSpc>
                  <a:spcPts val="2688"/>
                </a:lnSpc>
              </a:pPr>
            </a:p>
          </p:txBody>
        </p:sp>
      </p:grpSp>
      <p:grpSp>
        <p:nvGrpSpPr>
          <p:cNvPr name="Group 7" id="7"/>
          <p:cNvGrpSpPr/>
          <p:nvPr/>
        </p:nvGrpSpPr>
        <p:grpSpPr>
          <a:xfrm rot="0">
            <a:off x="12010948" y="4513524"/>
            <a:ext cx="5508729" cy="3847002"/>
            <a:chOff x="0" y="0"/>
            <a:chExt cx="1450859" cy="1013202"/>
          </a:xfrm>
        </p:grpSpPr>
        <p:sp>
          <p:nvSpPr>
            <p:cNvPr name="Freeform 8" id="8"/>
            <p:cNvSpPr/>
            <p:nvPr/>
          </p:nvSpPr>
          <p:spPr>
            <a:xfrm flipH="false" flipV="false" rot="0">
              <a:off x="0" y="0"/>
              <a:ext cx="1450859" cy="1013202"/>
            </a:xfrm>
            <a:custGeom>
              <a:avLst/>
              <a:gdLst/>
              <a:ahLst/>
              <a:cxnLst/>
              <a:rect r="r" b="b" t="t" l="l"/>
              <a:pathLst>
                <a:path h="1013202" w="1450859">
                  <a:moveTo>
                    <a:pt x="23892" y="0"/>
                  </a:moveTo>
                  <a:lnTo>
                    <a:pt x="1426967" y="0"/>
                  </a:lnTo>
                  <a:cubicBezTo>
                    <a:pt x="1433304" y="0"/>
                    <a:pt x="1439381" y="2517"/>
                    <a:pt x="1443861" y="6998"/>
                  </a:cubicBezTo>
                  <a:cubicBezTo>
                    <a:pt x="1448342" y="11478"/>
                    <a:pt x="1450859" y="17555"/>
                    <a:pt x="1450859" y="23892"/>
                  </a:cubicBezTo>
                  <a:lnTo>
                    <a:pt x="1450859" y="989310"/>
                  </a:lnTo>
                  <a:cubicBezTo>
                    <a:pt x="1450859" y="1002505"/>
                    <a:pt x="1440162" y="1013202"/>
                    <a:pt x="1426967" y="1013202"/>
                  </a:cubicBezTo>
                  <a:lnTo>
                    <a:pt x="23892" y="1013202"/>
                  </a:lnTo>
                  <a:cubicBezTo>
                    <a:pt x="10697" y="1013202"/>
                    <a:pt x="0" y="1002505"/>
                    <a:pt x="0" y="989310"/>
                  </a:cubicBezTo>
                  <a:lnTo>
                    <a:pt x="0" y="23892"/>
                  </a:lnTo>
                  <a:cubicBezTo>
                    <a:pt x="0" y="10697"/>
                    <a:pt x="10697" y="0"/>
                    <a:pt x="23892" y="0"/>
                  </a:cubicBezTo>
                  <a:close/>
                </a:path>
              </a:pathLst>
            </a:custGeom>
            <a:solidFill>
              <a:srgbClr val="0E184D"/>
            </a:solidFill>
            <a:ln w="57150" cap="sq">
              <a:solidFill>
                <a:srgbClr val="C8DCE3"/>
              </a:solidFill>
              <a:prstDash val="solid"/>
              <a:miter/>
            </a:ln>
          </p:spPr>
        </p:sp>
        <p:sp>
          <p:nvSpPr>
            <p:cNvPr name="TextBox 9" id="9"/>
            <p:cNvSpPr txBox="true"/>
            <p:nvPr/>
          </p:nvSpPr>
          <p:spPr>
            <a:xfrm>
              <a:off x="0" y="-47625"/>
              <a:ext cx="1450859" cy="1060827"/>
            </a:xfrm>
            <a:prstGeom prst="rect">
              <a:avLst/>
            </a:prstGeom>
          </p:spPr>
          <p:txBody>
            <a:bodyPr anchor="ctr" rtlCol="false" tIns="50800" lIns="50800" bIns="50800" rIns="50800"/>
            <a:lstStyle/>
            <a:p>
              <a:pPr algn="ctr">
                <a:lnSpc>
                  <a:spcPts val="2688"/>
                </a:lnSpc>
              </a:pPr>
            </a:p>
          </p:txBody>
        </p:sp>
      </p:grpSp>
      <p:sp>
        <p:nvSpPr>
          <p:cNvPr name="Freeform 10" id="10"/>
          <p:cNvSpPr/>
          <p:nvPr/>
        </p:nvSpPr>
        <p:spPr>
          <a:xfrm flipH="false" flipV="false" rot="0">
            <a:off x="1419934" y="1028700"/>
            <a:ext cx="4168897" cy="515901"/>
          </a:xfrm>
          <a:custGeom>
            <a:avLst/>
            <a:gdLst/>
            <a:ahLst/>
            <a:cxnLst/>
            <a:rect r="r" b="b" t="t" l="l"/>
            <a:pathLst>
              <a:path h="515901" w="4168897">
                <a:moveTo>
                  <a:pt x="0" y="0"/>
                </a:moveTo>
                <a:lnTo>
                  <a:pt x="4168896" y="0"/>
                </a:lnTo>
                <a:lnTo>
                  <a:pt x="4168896" y="515901"/>
                </a:lnTo>
                <a:lnTo>
                  <a:pt x="0" y="5159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2680864" y="1028700"/>
            <a:ext cx="4168897" cy="515901"/>
          </a:xfrm>
          <a:custGeom>
            <a:avLst/>
            <a:gdLst/>
            <a:ahLst/>
            <a:cxnLst/>
            <a:rect r="r" b="b" t="t" l="l"/>
            <a:pathLst>
              <a:path h="515901" w="4168897">
                <a:moveTo>
                  <a:pt x="4168897" y="0"/>
                </a:moveTo>
                <a:lnTo>
                  <a:pt x="0" y="0"/>
                </a:lnTo>
                <a:lnTo>
                  <a:pt x="0" y="515901"/>
                </a:lnTo>
                <a:lnTo>
                  <a:pt x="4168897" y="515901"/>
                </a:lnTo>
                <a:lnTo>
                  <a:pt x="416889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5966997" y="1028700"/>
            <a:ext cx="507827" cy="50782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E687"/>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88"/>
                </a:lnSpc>
              </a:pPr>
            </a:p>
          </p:txBody>
        </p:sp>
      </p:grpSp>
      <p:grpSp>
        <p:nvGrpSpPr>
          <p:cNvPr name="Group 15" id="15"/>
          <p:cNvGrpSpPr/>
          <p:nvPr/>
        </p:nvGrpSpPr>
        <p:grpSpPr>
          <a:xfrm rot="0">
            <a:off x="11831256" y="1036773"/>
            <a:ext cx="507827" cy="50782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E687"/>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88"/>
                </a:lnSpc>
              </a:pPr>
            </a:p>
          </p:txBody>
        </p:sp>
      </p:grpSp>
      <p:sp>
        <p:nvSpPr>
          <p:cNvPr name="TextBox 18" id="18"/>
          <p:cNvSpPr txBox="true"/>
          <p:nvPr/>
        </p:nvSpPr>
        <p:spPr>
          <a:xfrm rot="0">
            <a:off x="3626771" y="2335809"/>
            <a:ext cx="11034458" cy="1520707"/>
          </a:xfrm>
          <a:prstGeom prst="rect">
            <a:avLst/>
          </a:prstGeom>
        </p:spPr>
        <p:txBody>
          <a:bodyPr anchor="t" rtlCol="false" tIns="0" lIns="0" bIns="0" rIns="0">
            <a:spAutoFit/>
          </a:bodyPr>
          <a:lstStyle/>
          <a:p>
            <a:pPr algn="ctr">
              <a:lnSpc>
                <a:spcPts val="11580"/>
              </a:lnSpc>
            </a:pPr>
            <a:r>
              <a:rPr lang="en-US" sz="11580">
                <a:solidFill>
                  <a:srgbClr val="F3E687"/>
                </a:solidFill>
                <a:latin typeface="Anton"/>
              </a:rPr>
              <a:t>OPTIMIZE FUNCTION</a:t>
            </a:r>
          </a:p>
        </p:txBody>
      </p:sp>
      <p:sp>
        <p:nvSpPr>
          <p:cNvPr name="Freeform 19" id="19"/>
          <p:cNvSpPr/>
          <p:nvPr/>
        </p:nvSpPr>
        <p:spPr>
          <a:xfrm flipH="false" flipV="false" rot="0">
            <a:off x="13802724" y="2599839"/>
            <a:ext cx="1048678" cy="1048678"/>
          </a:xfrm>
          <a:custGeom>
            <a:avLst/>
            <a:gdLst/>
            <a:ahLst/>
            <a:cxnLst/>
            <a:rect r="r" b="b" t="t" l="l"/>
            <a:pathLst>
              <a:path h="1048678" w="1048678">
                <a:moveTo>
                  <a:pt x="0" y="0"/>
                </a:moveTo>
                <a:lnTo>
                  <a:pt x="1048679" y="0"/>
                </a:lnTo>
                <a:lnTo>
                  <a:pt x="1048679" y="1048678"/>
                </a:lnTo>
                <a:lnTo>
                  <a:pt x="0" y="10486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0" id="20"/>
          <p:cNvGrpSpPr/>
          <p:nvPr/>
        </p:nvGrpSpPr>
        <p:grpSpPr>
          <a:xfrm rot="-1071739">
            <a:off x="2279367" y="3169855"/>
            <a:ext cx="2037077" cy="663615"/>
            <a:chOff x="0" y="0"/>
            <a:chExt cx="626146" cy="203978"/>
          </a:xfrm>
        </p:grpSpPr>
        <p:sp>
          <p:nvSpPr>
            <p:cNvPr name="Freeform 21" id="21"/>
            <p:cNvSpPr/>
            <p:nvPr/>
          </p:nvSpPr>
          <p:spPr>
            <a:xfrm flipH="false" flipV="false" rot="0">
              <a:off x="0" y="0"/>
              <a:ext cx="626146" cy="203978"/>
            </a:xfrm>
            <a:custGeom>
              <a:avLst/>
              <a:gdLst/>
              <a:ahLst/>
              <a:cxnLst/>
              <a:rect r="r" b="b" t="t" l="l"/>
              <a:pathLst>
                <a:path h="203978" w="626146">
                  <a:moveTo>
                    <a:pt x="101989" y="0"/>
                  </a:moveTo>
                  <a:lnTo>
                    <a:pt x="524157" y="0"/>
                  </a:lnTo>
                  <a:cubicBezTo>
                    <a:pt x="580484" y="0"/>
                    <a:pt x="626146" y="45662"/>
                    <a:pt x="626146" y="101989"/>
                  </a:cubicBezTo>
                  <a:lnTo>
                    <a:pt x="626146" y="101989"/>
                  </a:lnTo>
                  <a:cubicBezTo>
                    <a:pt x="626146" y="158316"/>
                    <a:pt x="580484" y="203978"/>
                    <a:pt x="524157" y="203978"/>
                  </a:cubicBezTo>
                  <a:lnTo>
                    <a:pt x="101989" y="203978"/>
                  </a:lnTo>
                  <a:cubicBezTo>
                    <a:pt x="45662" y="203978"/>
                    <a:pt x="0" y="158316"/>
                    <a:pt x="0" y="101989"/>
                  </a:cubicBezTo>
                  <a:lnTo>
                    <a:pt x="0" y="101989"/>
                  </a:lnTo>
                  <a:cubicBezTo>
                    <a:pt x="0" y="45662"/>
                    <a:pt x="45662" y="0"/>
                    <a:pt x="101989" y="0"/>
                  </a:cubicBezTo>
                  <a:close/>
                </a:path>
              </a:pathLst>
            </a:custGeom>
            <a:solidFill>
              <a:srgbClr val="C8DCE3"/>
            </a:solidFill>
            <a:ln w="38100" cap="rnd">
              <a:solidFill>
                <a:srgbClr val="1E2444"/>
              </a:solidFill>
              <a:prstDash val="solid"/>
              <a:round/>
            </a:ln>
          </p:spPr>
        </p:sp>
        <p:sp>
          <p:nvSpPr>
            <p:cNvPr name="TextBox 22" id="22"/>
            <p:cNvSpPr txBox="true"/>
            <p:nvPr/>
          </p:nvSpPr>
          <p:spPr>
            <a:xfrm>
              <a:off x="0" y="-47625"/>
              <a:ext cx="626146" cy="251603"/>
            </a:xfrm>
            <a:prstGeom prst="rect">
              <a:avLst/>
            </a:prstGeom>
          </p:spPr>
          <p:txBody>
            <a:bodyPr anchor="ctr" rtlCol="false" tIns="50800" lIns="50800" bIns="50800" rIns="50800"/>
            <a:lstStyle/>
            <a:p>
              <a:pPr algn="ctr">
                <a:lnSpc>
                  <a:spcPts val="2688"/>
                </a:lnSpc>
              </a:pPr>
            </a:p>
          </p:txBody>
        </p:sp>
      </p:grpSp>
      <p:grpSp>
        <p:nvGrpSpPr>
          <p:cNvPr name="Group 23" id="23"/>
          <p:cNvGrpSpPr/>
          <p:nvPr/>
        </p:nvGrpSpPr>
        <p:grpSpPr>
          <a:xfrm rot="0">
            <a:off x="776126" y="4702573"/>
            <a:ext cx="5508729" cy="3847002"/>
            <a:chOff x="0" y="0"/>
            <a:chExt cx="1450859" cy="1013202"/>
          </a:xfrm>
        </p:grpSpPr>
        <p:sp>
          <p:nvSpPr>
            <p:cNvPr name="Freeform 24" id="24"/>
            <p:cNvSpPr/>
            <p:nvPr/>
          </p:nvSpPr>
          <p:spPr>
            <a:xfrm flipH="false" flipV="false" rot="0">
              <a:off x="0" y="0"/>
              <a:ext cx="1450859" cy="1013202"/>
            </a:xfrm>
            <a:custGeom>
              <a:avLst/>
              <a:gdLst/>
              <a:ahLst/>
              <a:cxnLst/>
              <a:rect r="r" b="b" t="t" l="l"/>
              <a:pathLst>
                <a:path h="1013202" w="1450859">
                  <a:moveTo>
                    <a:pt x="23892" y="0"/>
                  </a:moveTo>
                  <a:lnTo>
                    <a:pt x="1426967" y="0"/>
                  </a:lnTo>
                  <a:cubicBezTo>
                    <a:pt x="1433304" y="0"/>
                    <a:pt x="1439381" y="2517"/>
                    <a:pt x="1443861" y="6998"/>
                  </a:cubicBezTo>
                  <a:cubicBezTo>
                    <a:pt x="1448342" y="11478"/>
                    <a:pt x="1450859" y="17555"/>
                    <a:pt x="1450859" y="23892"/>
                  </a:cubicBezTo>
                  <a:lnTo>
                    <a:pt x="1450859" y="989310"/>
                  </a:lnTo>
                  <a:cubicBezTo>
                    <a:pt x="1450859" y="1002505"/>
                    <a:pt x="1440162" y="1013202"/>
                    <a:pt x="1426967" y="1013202"/>
                  </a:cubicBezTo>
                  <a:lnTo>
                    <a:pt x="23892" y="1013202"/>
                  </a:lnTo>
                  <a:cubicBezTo>
                    <a:pt x="10697" y="1013202"/>
                    <a:pt x="0" y="1002505"/>
                    <a:pt x="0" y="989310"/>
                  </a:cubicBezTo>
                  <a:lnTo>
                    <a:pt x="0" y="23892"/>
                  </a:lnTo>
                  <a:cubicBezTo>
                    <a:pt x="0" y="10697"/>
                    <a:pt x="10697" y="0"/>
                    <a:pt x="23892" y="0"/>
                  </a:cubicBezTo>
                  <a:close/>
                </a:path>
              </a:pathLst>
            </a:custGeom>
            <a:solidFill>
              <a:srgbClr val="0E184D"/>
            </a:solidFill>
            <a:ln w="57150" cap="sq">
              <a:solidFill>
                <a:srgbClr val="C8DCE3"/>
              </a:solidFill>
              <a:prstDash val="solid"/>
              <a:miter/>
            </a:ln>
          </p:spPr>
        </p:sp>
        <p:sp>
          <p:nvSpPr>
            <p:cNvPr name="TextBox 25" id="25"/>
            <p:cNvSpPr txBox="true"/>
            <p:nvPr/>
          </p:nvSpPr>
          <p:spPr>
            <a:xfrm>
              <a:off x="0" y="-47625"/>
              <a:ext cx="1450859" cy="1060827"/>
            </a:xfrm>
            <a:prstGeom prst="rect">
              <a:avLst/>
            </a:prstGeom>
          </p:spPr>
          <p:txBody>
            <a:bodyPr anchor="ctr" rtlCol="false" tIns="50800" lIns="50800" bIns="50800" rIns="50800"/>
            <a:lstStyle/>
            <a:p>
              <a:pPr algn="ctr">
                <a:lnSpc>
                  <a:spcPts val="2688"/>
                </a:lnSpc>
              </a:pPr>
            </a:p>
          </p:txBody>
        </p:sp>
      </p:grpSp>
      <p:sp>
        <p:nvSpPr>
          <p:cNvPr name="Freeform 26" id="26"/>
          <p:cNvSpPr/>
          <p:nvPr/>
        </p:nvSpPr>
        <p:spPr>
          <a:xfrm flipH="true" flipV="true" rot="-991958">
            <a:off x="6745256" y="5489169"/>
            <a:ext cx="5019924" cy="1192232"/>
          </a:xfrm>
          <a:custGeom>
            <a:avLst/>
            <a:gdLst/>
            <a:ahLst/>
            <a:cxnLst/>
            <a:rect r="r" b="b" t="t" l="l"/>
            <a:pathLst>
              <a:path h="1192232" w="5019924">
                <a:moveTo>
                  <a:pt x="5019924" y="1192232"/>
                </a:moveTo>
                <a:lnTo>
                  <a:pt x="0" y="1192232"/>
                </a:lnTo>
                <a:lnTo>
                  <a:pt x="0" y="0"/>
                </a:lnTo>
                <a:lnTo>
                  <a:pt x="5019924" y="0"/>
                </a:lnTo>
                <a:lnTo>
                  <a:pt x="5019924" y="1192232"/>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6529758" y="5635857"/>
            <a:ext cx="5236288" cy="898856"/>
          </a:xfrm>
          <a:custGeom>
            <a:avLst/>
            <a:gdLst/>
            <a:ahLst/>
            <a:cxnLst/>
            <a:rect r="r" b="b" t="t" l="l"/>
            <a:pathLst>
              <a:path h="898856" w="5236288">
                <a:moveTo>
                  <a:pt x="0" y="0"/>
                </a:moveTo>
                <a:lnTo>
                  <a:pt x="5236287" y="0"/>
                </a:lnTo>
                <a:lnTo>
                  <a:pt x="5236287" y="898856"/>
                </a:lnTo>
                <a:lnTo>
                  <a:pt x="0" y="898856"/>
                </a:lnTo>
                <a:lnTo>
                  <a:pt x="0" y="0"/>
                </a:lnTo>
                <a:close/>
              </a:path>
            </a:pathLst>
          </a:custGeom>
          <a:blipFill>
            <a:blip r:embed="rId10"/>
            <a:stretch>
              <a:fillRect l="0" t="0" r="0" b="0"/>
            </a:stretch>
          </a:blipFill>
        </p:spPr>
      </p:sp>
      <p:sp>
        <p:nvSpPr>
          <p:cNvPr name="TextBox 28" id="28"/>
          <p:cNvSpPr txBox="true"/>
          <p:nvPr/>
        </p:nvSpPr>
        <p:spPr>
          <a:xfrm rot="0">
            <a:off x="1529208" y="1066432"/>
            <a:ext cx="3950348" cy="383286"/>
          </a:xfrm>
          <a:prstGeom prst="rect">
            <a:avLst/>
          </a:prstGeom>
        </p:spPr>
        <p:txBody>
          <a:bodyPr anchor="t" rtlCol="false" tIns="0" lIns="0" bIns="0" rIns="0">
            <a:spAutoFit/>
          </a:bodyPr>
          <a:lstStyle/>
          <a:p>
            <a:pPr algn="ctr">
              <a:lnSpc>
                <a:spcPts val="3024"/>
              </a:lnSpc>
            </a:pPr>
            <a:r>
              <a:rPr lang="en-US" sz="2160">
                <a:solidFill>
                  <a:srgbClr val="0E184D"/>
                </a:solidFill>
                <a:latin typeface="Arimo"/>
              </a:rPr>
              <a:t>Kecerdasan Artifisial</a:t>
            </a:r>
          </a:p>
        </p:txBody>
      </p:sp>
      <p:sp>
        <p:nvSpPr>
          <p:cNvPr name="TextBox 29" id="29"/>
          <p:cNvSpPr txBox="true"/>
          <p:nvPr/>
        </p:nvSpPr>
        <p:spPr>
          <a:xfrm rot="0">
            <a:off x="12790139" y="1066432"/>
            <a:ext cx="3950348" cy="383286"/>
          </a:xfrm>
          <a:prstGeom prst="rect">
            <a:avLst/>
          </a:prstGeom>
        </p:spPr>
        <p:txBody>
          <a:bodyPr anchor="t" rtlCol="false" tIns="0" lIns="0" bIns="0" rIns="0">
            <a:spAutoFit/>
          </a:bodyPr>
          <a:lstStyle/>
          <a:p>
            <a:pPr algn="ctr">
              <a:lnSpc>
                <a:spcPts val="3024"/>
              </a:lnSpc>
            </a:pPr>
            <a:r>
              <a:rPr lang="en-US" sz="2160">
                <a:solidFill>
                  <a:srgbClr val="0E184D"/>
                </a:solidFill>
                <a:latin typeface="Arimo"/>
              </a:rPr>
              <a:t>Page 6</a:t>
            </a:r>
          </a:p>
        </p:txBody>
      </p:sp>
      <p:sp>
        <p:nvSpPr>
          <p:cNvPr name="TextBox 30" id="30"/>
          <p:cNvSpPr txBox="true"/>
          <p:nvPr/>
        </p:nvSpPr>
        <p:spPr>
          <a:xfrm rot="0">
            <a:off x="6707596" y="3761049"/>
            <a:ext cx="4872808" cy="642437"/>
          </a:xfrm>
          <a:prstGeom prst="rect">
            <a:avLst/>
          </a:prstGeom>
        </p:spPr>
        <p:txBody>
          <a:bodyPr anchor="t" rtlCol="false" tIns="0" lIns="0" bIns="0" rIns="0">
            <a:spAutoFit/>
          </a:bodyPr>
          <a:lstStyle/>
          <a:p>
            <a:pPr algn="ctr">
              <a:lnSpc>
                <a:spcPts val="5073"/>
              </a:lnSpc>
            </a:pPr>
            <a:r>
              <a:rPr lang="en-US" sz="3624">
                <a:solidFill>
                  <a:srgbClr val="F3E687"/>
                </a:solidFill>
                <a:latin typeface="Arimo"/>
              </a:rPr>
              <a:t>Adam</a:t>
            </a:r>
          </a:p>
        </p:txBody>
      </p:sp>
      <p:sp>
        <p:nvSpPr>
          <p:cNvPr name="TextBox 31" id="31"/>
          <p:cNvSpPr txBox="true"/>
          <p:nvPr/>
        </p:nvSpPr>
        <p:spPr>
          <a:xfrm rot="0">
            <a:off x="1143462" y="4891520"/>
            <a:ext cx="4774058" cy="3469005"/>
          </a:xfrm>
          <a:prstGeom prst="rect">
            <a:avLst/>
          </a:prstGeom>
        </p:spPr>
        <p:txBody>
          <a:bodyPr anchor="t" rtlCol="false" tIns="0" lIns="0" bIns="0" rIns="0">
            <a:spAutoFit/>
          </a:bodyPr>
          <a:lstStyle/>
          <a:p>
            <a:pPr algn="just">
              <a:lnSpc>
                <a:spcPts val="2520"/>
              </a:lnSpc>
            </a:pPr>
            <a:r>
              <a:rPr lang="en-US" sz="1800">
                <a:solidFill>
                  <a:srgbClr val="C8DCE3"/>
                </a:solidFill>
                <a:latin typeface="Arimo"/>
              </a:rPr>
              <a:t>Optimizer 'adam' yang digunakan dalam kode ini adalah alat yang membantu model pembelajaran mesin untuk menemukan solusi yang paling optimal dengan cara menyesuaikan bobot atau parameter di dalam model tersebut. Adam populer karena mampu mengatur laju pembelajaran secara otomatis dan efisien untuk setiap parameter, yang berarti ia dapat dengan cepat menyesuaikan diri dengan berbagai jenis data dan struktur model.</a:t>
            </a:r>
          </a:p>
        </p:txBody>
      </p:sp>
      <p:sp>
        <p:nvSpPr>
          <p:cNvPr name="TextBox 32" id="32"/>
          <p:cNvSpPr txBox="true"/>
          <p:nvPr/>
        </p:nvSpPr>
        <p:spPr>
          <a:xfrm rot="0">
            <a:off x="12377110" y="4673947"/>
            <a:ext cx="4801436" cy="3469005"/>
          </a:xfrm>
          <a:prstGeom prst="rect">
            <a:avLst/>
          </a:prstGeom>
        </p:spPr>
        <p:txBody>
          <a:bodyPr anchor="t" rtlCol="false" tIns="0" lIns="0" bIns="0" rIns="0">
            <a:spAutoFit/>
          </a:bodyPr>
          <a:lstStyle/>
          <a:p>
            <a:pPr algn="just">
              <a:lnSpc>
                <a:spcPts val="2520"/>
              </a:lnSpc>
            </a:pPr>
            <a:r>
              <a:rPr lang="en-US" sz="1800">
                <a:solidFill>
                  <a:srgbClr val="C8DCE3"/>
                </a:solidFill>
                <a:latin typeface="Arimo"/>
              </a:rPr>
              <a:t>Kelebihan utama dari Adam adalah efisiensinya dalam penggunaan memori dan kemampuannya untuk menangani masalah dengan data yang besar atau kompleks. Ini memungkinkan Adam menjadi pilihan yang tepat untuk banyak aplikasi deep learning karena dapat memberikan hasil yang baik tanpa memerlukan pengaturan yang rumit atau penyesuaian yang luas pada laju pembelajaran, seperti yang sering diperlukan oleh optimizer lain.</a:t>
            </a:r>
          </a:p>
        </p:txBody>
      </p:sp>
      <p:sp>
        <p:nvSpPr>
          <p:cNvPr name="Freeform 33" id="33"/>
          <p:cNvSpPr/>
          <p:nvPr/>
        </p:nvSpPr>
        <p:spPr>
          <a:xfrm flipH="true" flipV="true" rot="1459314">
            <a:off x="2467843" y="3306237"/>
            <a:ext cx="1660124" cy="394280"/>
          </a:xfrm>
          <a:custGeom>
            <a:avLst/>
            <a:gdLst/>
            <a:ahLst/>
            <a:cxnLst/>
            <a:rect r="r" b="b" t="t" l="l"/>
            <a:pathLst>
              <a:path h="394280" w="1660124">
                <a:moveTo>
                  <a:pt x="1660125" y="394280"/>
                </a:moveTo>
                <a:lnTo>
                  <a:pt x="0" y="394280"/>
                </a:lnTo>
                <a:lnTo>
                  <a:pt x="0" y="0"/>
                </a:lnTo>
                <a:lnTo>
                  <a:pt x="1660125" y="0"/>
                </a:lnTo>
                <a:lnTo>
                  <a:pt x="1660125" y="39428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E184D"/>
        </a:solidFill>
      </p:bgPr>
    </p:bg>
    <p:spTree>
      <p:nvGrpSpPr>
        <p:cNvPr id="1" name=""/>
        <p:cNvGrpSpPr/>
        <p:nvPr/>
      </p:nvGrpSpPr>
      <p:grpSpPr>
        <a:xfrm>
          <a:off x="0" y="0"/>
          <a:ext cx="0" cy="0"/>
          <a:chOff x="0" y="0"/>
          <a:chExt cx="0" cy="0"/>
        </a:xfrm>
      </p:grpSpPr>
      <p:sp>
        <p:nvSpPr>
          <p:cNvPr name="Freeform 2" id="2"/>
          <p:cNvSpPr/>
          <p:nvPr/>
        </p:nvSpPr>
        <p:spPr>
          <a:xfrm flipH="false" flipV="false" rot="0">
            <a:off x="-1790054" y="2893761"/>
            <a:ext cx="4499478" cy="4499478"/>
          </a:xfrm>
          <a:custGeom>
            <a:avLst/>
            <a:gdLst/>
            <a:ahLst/>
            <a:cxnLst/>
            <a:rect r="r" b="b" t="t" l="l"/>
            <a:pathLst>
              <a:path h="4499478" w="4499478">
                <a:moveTo>
                  <a:pt x="0" y="0"/>
                </a:moveTo>
                <a:lnTo>
                  <a:pt x="4499479" y="0"/>
                </a:lnTo>
                <a:lnTo>
                  <a:pt x="4499479" y="4499478"/>
                </a:lnTo>
                <a:lnTo>
                  <a:pt x="0" y="4499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80392" y="2893761"/>
            <a:ext cx="4499478" cy="4499478"/>
          </a:xfrm>
          <a:custGeom>
            <a:avLst/>
            <a:gdLst/>
            <a:ahLst/>
            <a:cxnLst/>
            <a:rect r="r" b="b" t="t" l="l"/>
            <a:pathLst>
              <a:path h="4499478" w="4499478">
                <a:moveTo>
                  <a:pt x="0" y="0"/>
                </a:moveTo>
                <a:lnTo>
                  <a:pt x="4499478" y="0"/>
                </a:lnTo>
                <a:lnTo>
                  <a:pt x="4499478" y="4499478"/>
                </a:lnTo>
                <a:lnTo>
                  <a:pt x="0" y="4499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346897"/>
            <a:ext cx="16230600" cy="7855193"/>
            <a:chOff x="0" y="0"/>
            <a:chExt cx="4274726" cy="2068857"/>
          </a:xfrm>
        </p:grpSpPr>
        <p:sp>
          <p:nvSpPr>
            <p:cNvPr name="Freeform 5" id="5"/>
            <p:cNvSpPr/>
            <p:nvPr/>
          </p:nvSpPr>
          <p:spPr>
            <a:xfrm flipH="false" flipV="false" rot="0">
              <a:off x="0" y="0"/>
              <a:ext cx="4274726" cy="2068857"/>
            </a:xfrm>
            <a:custGeom>
              <a:avLst/>
              <a:gdLst/>
              <a:ahLst/>
              <a:cxnLst/>
              <a:rect r="r" b="b" t="t" l="l"/>
              <a:pathLst>
                <a:path h="2068857" w="4274726">
                  <a:moveTo>
                    <a:pt x="8109" y="0"/>
                  </a:moveTo>
                  <a:lnTo>
                    <a:pt x="4266617" y="0"/>
                  </a:lnTo>
                  <a:cubicBezTo>
                    <a:pt x="4268768" y="0"/>
                    <a:pt x="4270830" y="854"/>
                    <a:pt x="4272351" y="2375"/>
                  </a:cubicBezTo>
                  <a:cubicBezTo>
                    <a:pt x="4273872" y="3896"/>
                    <a:pt x="4274726" y="5958"/>
                    <a:pt x="4274726" y="8109"/>
                  </a:cubicBezTo>
                  <a:lnTo>
                    <a:pt x="4274726" y="2060748"/>
                  </a:lnTo>
                  <a:cubicBezTo>
                    <a:pt x="4274726" y="2062899"/>
                    <a:pt x="4273872" y="2064962"/>
                    <a:pt x="4272351" y="2066482"/>
                  </a:cubicBezTo>
                  <a:cubicBezTo>
                    <a:pt x="4270830" y="2068003"/>
                    <a:pt x="4268768" y="2068857"/>
                    <a:pt x="4266617" y="2068857"/>
                  </a:cubicBezTo>
                  <a:lnTo>
                    <a:pt x="8109" y="2068857"/>
                  </a:lnTo>
                  <a:cubicBezTo>
                    <a:pt x="5958" y="2068857"/>
                    <a:pt x="3896" y="2068003"/>
                    <a:pt x="2375" y="2066482"/>
                  </a:cubicBezTo>
                  <a:cubicBezTo>
                    <a:pt x="854" y="2064962"/>
                    <a:pt x="0" y="2062899"/>
                    <a:pt x="0" y="2060748"/>
                  </a:cubicBezTo>
                  <a:lnTo>
                    <a:pt x="0" y="8109"/>
                  </a:lnTo>
                  <a:cubicBezTo>
                    <a:pt x="0" y="5958"/>
                    <a:pt x="854" y="3896"/>
                    <a:pt x="2375" y="2375"/>
                  </a:cubicBezTo>
                  <a:cubicBezTo>
                    <a:pt x="3896" y="854"/>
                    <a:pt x="5958" y="0"/>
                    <a:pt x="8109" y="0"/>
                  </a:cubicBezTo>
                  <a:close/>
                </a:path>
              </a:pathLst>
            </a:custGeom>
            <a:solidFill>
              <a:srgbClr val="0E184D"/>
            </a:solidFill>
            <a:ln w="57150" cap="sq">
              <a:solidFill>
                <a:srgbClr val="C8DCE3"/>
              </a:solidFill>
              <a:prstDash val="solid"/>
              <a:miter/>
            </a:ln>
          </p:spPr>
        </p:sp>
        <p:sp>
          <p:nvSpPr>
            <p:cNvPr name="TextBox 6" id="6"/>
            <p:cNvSpPr txBox="true"/>
            <p:nvPr/>
          </p:nvSpPr>
          <p:spPr>
            <a:xfrm>
              <a:off x="0" y="-47625"/>
              <a:ext cx="4274726" cy="2116482"/>
            </a:xfrm>
            <a:prstGeom prst="rect">
              <a:avLst/>
            </a:prstGeom>
          </p:spPr>
          <p:txBody>
            <a:bodyPr anchor="ctr" rtlCol="false" tIns="50800" lIns="50800" bIns="50800" rIns="50800"/>
            <a:lstStyle/>
            <a:p>
              <a:pPr algn="ctr">
                <a:lnSpc>
                  <a:spcPts val="2688"/>
                </a:lnSpc>
              </a:pPr>
            </a:p>
          </p:txBody>
        </p:sp>
      </p:grpSp>
      <p:grpSp>
        <p:nvGrpSpPr>
          <p:cNvPr name="Group 7" id="7"/>
          <p:cNvGrpSpPr/>
          <p:nvPr/>
        </p:nvGrpSpPr>
        <p:grpSpPr>
          <a:xfrm rot="0">
            <a:off x="1617691" y="5581650"/>
            <a:ext cx="15122795" cy="4149147"/>
            <a:chOff x="0" y="0"/>
            <a:chExt cx="3982958" cy="1092780"/>
          </a:xfrm>
        </p:grpSpPr>
        <p:sp>
          <p:nvSpPr>
            <p:cNvPr name="Freeform 8" id="8"/>
            <p:cNvSpPr/>
            <p:nvPr/>
          </p:nvSpPr>
          <p:spPr>
            <a:xfrm flipH="false" flipV="false" rot="0">
              <a:off x="0" y="0"/>
              <a:ext cx="3982958" cy="1092780"/>
            </a:xfrm>
            <a:custGeom>
              <a:avLst/>
              <a:gdLst/>
              <a:ahLst/>
              <a:cxnLst/>
              <a:rect r="r" b="b" t="t" l="l"/>
              <a:pathLst>
                <a:path h="1092780" w="3982958">
                  <a:moveTo>
                    <a:pt x="8703" y="0"/>
                  </a:moveTo>
                  <a:lnTo>
                    <a:pt x="3974255" y="0"/>
                  </a:lnTo>
                  <a:cubicBezTo>
                    <a:pt x="3979062" y="0"/>
                    <a:pt x="3982958" y="3896"/>
                    <a:pt x="3982958" y="8703"/>
                  </a:cubicBezTo>
                  <a:lnTo>
                    <a:pt x="3982958" y="1084077"/>
                  </a:lnTo>
                  <a:cubicBezTo>
                    <a:pt x="3982958" y="1086385"/>
                    <a:pt x="3982041" y="1088598"/>
                    <a:pt x="3980409" y="1090230"/>
                  </a:cubicBezTo>
                  <a:cubicBezTo>
                    <a:pt x="3978777" y="1091863"/>
                    <a:pt x="3976564" y="1092780"/>
                    <a:pt x="3974255" y="1092780"/>
                  </a:cubicBezTo>
                  <a:lnTo>
                    <a:pt x="8703" y="1092780"/>
                  </a:lnTo>
                  <a:cubicBezTo>
                    <a:pt x="3896" y="1092780"/>
                    <a:pt x="0" y="1088883"/>
                    <a:pt x="0" y="1084077"/>
                  </a:cubicBezTo>
                  <a:lnTo>
                    <a:pt x="0" y="8703"/>
                  </a:lnTo>
                  <a:cubicBezTo>
                    <a:pt x="0" y="3896"/>
                    <a:pt x="3896" y="0"/>
                    <a:pt x="8703" y="0"/>
                  </a:cubicBezTo>
                  <a:close/>
                </a:path>
              </a:pathLst>
            </a:custGeom>
            <a:solidFill>
              <a:srgbClr val="0E184D"/>
            </a:solidFill>
            <a:ln w="57150" cap="sq">
              <a:solidFill>
                <a:srgbClr val="C8DCE3"/>
              </a:solidFill>
              <a:prstDash val="solid"/>
              <a:miter/>
            </a:ln>
          </p:spPr>
        </p:sp>
        <p:sp>
          <p:nvSpPr>
            <p:cNvPr name="TextBox 9" id="9"/>
            <p:cNvSpPr txBox="true"/>
            <p:nvPr/>
          </p:nvSpPr>
          <p:spPr>
            <a:xfrm>
              <a:off x="0" y="-47625"/>
              <a:ext cx="3982958" cy="1140405"/>
            </a:xfrm>
            <a:prstGeom prst="rect">
              <a:avLst/>
            </a:prstGeom>
          </p:spPr>
          <p:txBody>
            <a:bodyPr anchor="ctr" rtlCol="false" tIns="50800" lIns="50800" bIns="50800" rIns="50800"/>
            <a:lstStyle/>
            <a:p>
              <a:pPr algn="ctr">
                <a:lnSpc>
                  <a:spcPts val="2688"/>
                </a:lnSpc>
              </a:pPr>
            </a:p>
          </p:txBody>
        </p:sp>
      </p:grpSp>
      <p:sp>
        <p:nvSpPr>
          <p:cNvPr name="Freeform 10" id="10"/>
          <p:cNvSpPr/>
          <p:nvPr/>
        </p:nvSpPr>
        <p:spPr>
          <a:xfrm flipH="false" flipV="false" rot="0">
            <a:off x="1262308" y="1084910"/>
            <a:ext cx="4168897" cy="515901"/>
          </a:xfrm>
          <a:custGeom>
            <a:avLst/>
            <a:gdLst/>
            <a:ahLst/>
            <a:cxnLst/>
            <a:rect r="r" b="b" t="t" l="l"/>
            <a:pathLst>
              <a:path h="515901" w="4168897">
                <a:moveTo>
                  <a:pt x="0" y="0"/>
                </a:moveTo>
                <a:lnTo>
                  <a:pt x="4168897" y="0"/>
                </a:lnTo>
                <a:lnTo>
                  <a:pt x="4168897" y="515901"/>
                </a:lnTo>
                <a:lnTo>
                  <a:pt x="0" y="5159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2680864" y="1084910"/>
            <a:ext cx="4168897" cy="515901"/>
          </a:xfrm>
          <a:custGeom>
            <a:avLst/>
            <a:gdLst/>
            <a:ahLst/>
            <a:cxnLst/>
            <a:rect r="r" b="b" t="t" l="l"/>
            <a:pathLst>
              <a:path h="515901" w="4168897">
                <a:moveTo>
                  <a:pt x="4168897" y="0"/>
                </a:moveTo>
                <a:lnTo>
                  <a:pt x="0" y="0"/>
                </a:lnTo>
                <a:lnTo>
                  <a:pt x="0" y="515901"/>
                </a:lnTo>
                <a:lnTo>
                  <a:pt x="4168897" y="515901"/>
                </a:lnTo>
                <a:lnTo>
                  <a:pt x="416889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5809371" y="1084910"/>
            <a:ext cx="507827" cy="50782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E687"/>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88"/>
                </a:lnSpc>
              </a:pPr>
            </a:p>
          </p:txBody>
        </p:sp>
      </p:grpSp>
      <p:grpSp>
        <p:nvGrpSpPr>
          <p:cNvPr name="Group 15" id="15"/>
          <p:cNvGrpSpPr/>
          <p:nvPr/>
        </p:nvGrpSpPr>
        <p:grpSpPr>
          <a:xfrm rot="0">
            <a:off x="11831256" y="1092983"/>
            <a:ext cx="507827" cy="50782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E687"/>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88"/>
                </a:lnSpc>
              </a:pPr>
            </a:p>
          </p:txBody>
        </p:sp>
      </p:grpSp>
      <p:sp>
        <p:nvSpPr>
          <p:cNvPr name="TextBox 18" id="18"/>
          <p:cNvSpPr txBox="true"/>
          <p:nvPr/>
        </p:nvSpPr>
        <p:spPr>
          <a:xfrm rot="0">
            <a:off x="4545933" y="2168054"/>
            <a:ext cx="9196133" cy="2975881"/>
          </a:xfrm>
          <a:prstGeom prst="rect">
            <a:avLst/>
          </a:prstGeom>
        </p:spPr>
        <p:txBody>
          <a:bodyPr anchor="t" rtlCol="false" tIns="0" lIns="0" bIns="0" rIns="0">
            <a:spAutoFit/>
          </a:bodyPr>
          <a:lstStyle/>
          <a:p>
            <a:pPr algn="ctr">
              <a:lnSpc>
                <a:spcPts val="11580"/>
              </a:lnSpc>
            </a:pPr>
            <a:r>
              <a:rPr lang="en-US" sz="11580">
                <a:solidFill>
                  <a:srgbClr val="F3E687"/>
                </a:solidFill>
                <a:latin typeface="Anton"/>
              </a:rPr>
              <a:t>ACTIVATION FUNCTION</a:t>
            </a:r>
          </a:p>
        </p:txBody>
      </p:sp>
      <p:sp>
        <p:nvSpPr>
          <p:cNvPr name="Freeform 19" id="19"/>
          <p:cNvSpPr/>
          <p:nvPr/>
        </p:nvSpPr>
        <p:spPr>
          <a:xfrm flipH="false" flipV="false" rot="0">
            <a:off x="11507291" y="3656399"/>
            <a:ext cx="1048678" cy="1048678"/>
          </a:xfrm>
          <a:custGeom>
            <a:avLst/>
            <a:gdLst/>
            <a:ahLst/>
            <a:cxnLst/>
            <a:rect r="r" b="b" t="t" l="l"/>
            <a:pathLst>
              <a:path h="1048678" w="1048678">
                <a:moveTo>
                  <a:pt x="0" y="0"/>
                </a:moveTo>
                <a:lnTo>
                  <a:pt x="1048678" y="0"/>
                </a:lnTo>
                <a:lnTo>
                  <a:pt x="1048678" y="1048678"/>
                </a:lnTo>
                <a:lnTo>
                  <a:pt x="0" y="10486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0" id="20"/>
          <p:cNvGrpSpPr/>
          <p:nvPr/>
        </p:nvGrpSpPr>
        <p:grpSpPr>
          <a:xfrm rot="-1071739">
            <a:off x="5430623" y="3481111"/>
            <a:ext cx="2037077" cy="663615"/>
            <a:chOff x="0" y="0"/>
            <a:chExt cx="626146" cy="203978"/>
          </a:xfrm>
        </p:grpSpPr>
        <p:sp>
          <p:nvSpPr>
            <p:cNvPr name="Freeform 21" id="21"/>
            <p:cNvSpPr/>
            <p:nvPr/>
          </p:nvSpPr>
          <p:spPr>
            <a:xfrm flipH="false" flipV="false" rot="0">
              <a:off x="0" y="0"/>
              <a:ext cx="626146" cy="203978"/>
            </a:xfrm>
            <a:custGeom>
              <a:avLst/>
              <a:gdLst/>
              <a:ahLst/>
              <a:cxnLst/>
              <a:rect r="r" b="b" t="t" l="l"/>
              <a:pathLst>
                <a:path h="203978" w="626146">
                  <a:moveTo>
                    <a:pt x="101989" y="0"/>
                  </a:moveTo>
                  <a:lnTo>
                    <a:pt x="524157" y="0"/>
                  </a:lnTo>
                  <a:cubicBezTo>
                    <a:pt x="580484" y="0"/>
                    <a:pt x="626146" y="45662"/>
                    <a:pt x="626146" y="101989"/>
                  </a:cubicBezTo>
                  <a:lnTo>
                    <a:pt x="626146" y="101989"/>
                  </a:lnTo>
                  <a:cubicBezTo>
                    <a:pt x="626146" y="158316"/>
                    <a:pt x="580484" y="203978"/>
                    <a:pt x="524157" y="203978"/>
                  </a:cubicBezTo>
                  <a:lnTo>
                    <a:pt x="101989" y="203978"/>
                  </a:lnTo>
                  <a:cubicBezTo>
                    <a:pt x="45662" y="203978"/>
                    <a:pt x="0" y="158316"/>
                    <a:pt x="0" y="101989"/>
                  </a:cubicBezTo>
                  <a:lnTo>
                    <a:pt x="0" y="101989"/>
                  </a:lnTo>
                  <a:cubicBezTo>
                    <a:pt x="0" y="45662"/>
                    <a:pt x="45662" y="0"/>
                    <a:pt x="101989" y="0"/>
                  </a:cubicBezTo>
                  <a:close/>
                </a:path>
              </a:pathLst>
            </a:custGeom>
            <a:solidFill>
              <a:srgbClr val="C8DCE3"/>
            </a:solidFill>
            <a:ln w="38100" cap="rnd">
              <a:solidFill>
                <a:srgbClr val="1E2444"/>
              </a:solidFill>
              <a:prstDash val="solid"/>
              <a:round/>
            </a:ln>
          </p:spPr>
        </p:sp>
        <p:sp>
          <p:nvSpPr>
            <p:cNvPr name="TextBox 22" id="22"/>
            <p:cNvSpPr txBox="true"/>
            <p:nvPr/>
          </p:nvSpPr>
          <p:spPr>
            <a:xfrm>
              <a:off x="0" y="-47625"/>
              <a:ext cx="626146" cy="251603"/>
            </a:xfrm>
            <a:prstGeom prst="rect">
              <a:avLst/>
            </a:prstGeom>
          </p:spPr>
          <p:txBody>
            <a:bodyPr anchor="ctr" rtlCol="false" tIns="50800" lIns="50800" bIns="50800" rIns="50800"/>
            <a:lstStyle/>
            <a:p>
              <a:pPr algn="ctr">
                <a:lnSpc>
                  <a:spcPts val="2688"/>
                </a:lnSpc>
              </a:pPr>
            </a:p>
          </p:txBody>
        </p:sp>
      </p:grpSp>
      <p:sp>
        <p:nvSpPr>
          <p:cNvPr name="TextBox 23" id="23"/>
          <p:cNvSpPr txBox="true"/>
          <p:nvPr/>
        </p:nvSpPr>
        <p:spPr>
          <a:xfrm rot="0">
            <a:off x="1371583" y="1122642"/>
            <a:ext cx="3950348" cy="383286"/>
          </a:xfrm>
          <a:prstGeom prst="rect">
            <a:avLst/>
          </a:prstGeom>
        </p:spPr>
        <p:txBody>
          <a:bodyPr anchor="t" rtlCol="false" tIns="0" lIns="0" bIns="0" rIns="0">
            <a:spAutoFit/>
          </a:bodyPr>
          <a:lstStyle/>
          <a:p>
            <a:pPr algn="ctr">
              <a:lnSpc>
                <a:spcPts val="3024"/>
              </a:lnSpc>
            </a:pPr>
            <a:r>
              <a:rPr lang="en-US" sz="2160">
                <a:solidFill>
                  <a:srgbClr val="0E184D"/>
                </a:solidFill>
                <a:latin typeface="Arimo"/>
              </a:rPr>
              <a:t>Kecerdasan Artifisial</a:t>
            </a:r>
          </a:p>
        </p:txBody>
      </p:sp>
      <p:sp>
        <p:nvSpPr>
          <p:cNvPr name="TextBox 24" id="24"/>
          <p:cNvSpPr txBox="true"/>
          <p:nvPr/>
        </p:nvSpPr>
        <p:spPr>
          <a:xfrm rot="0">
            <a:off x="12790139" y="1122642"/>
            <a:ext cx="3950348" cy="383286"/>
          </a:xfrm>
          <a:prstGeom prst="rect">
            <a:avLst/>
          </a:prstGeom>
        </p:spPr>
        <p:txBody>
          <a:bodyPr anchor="t" rtlCol="false" tIns="0" lIns="0" bIns="0" rIns="0">
            <a:spAutoFit/>
          </a:bodyPr>
          <a:lstStyle/>
          <a:p>
            <a:pPr algn="ctr">
              <a:lnSpc>
                <a:spcPts val="3024"/>
              </a:lnSpc>
            </a:pPr>
            <a:r>
              <a:rPr lang="en-US" sz="2160">
                <a:solidFill>
                  <a:srgbClr val="0E184D"/>
                </a:solidFill>
                <a:latin typeface="Arimo"/>
              </a:rPr>
              <a:t>page 7</a:t>
            </a:r>
          </a:p>
        </p:txBody>
      </p:sp>
      <p:sp>
        <p:nvSpPr>
          <p:cNvPr name="TextBox 25" id="25"/>
          <p:cNvSpPr txBox="true"/>
          <p:nvPr/>
        </p:nvSpPr>
        <p:spPr>
          <a:xfrm rot="0">
            <a:off x="2336933" y="6672348"/>
            <a:ext cx="13614133" cy="2669286"/>
          </a:xfrm>
          <a:prstGeom prst="rect">
            <a:avLst/>
          </a:prstGeom>
        </p:spPr>
        <p:txBody>
          <a:bodyPr anchor="t" rtlCol="false" tIns="0" lIns="0" bIns="0" rIns="0">
            <a:spAutoFit/>
          </a:bodyPr>
          <a:lstStyle/>
          <a:p>
            <a:pPr algn="just">
              <a:lnSpc>
                <a:spcPts val="3024"/>
              </a:lnSpc>
            </a:pPr>
            <a:r>
              <a:rPr lang="en-US" sz="2160">
                <a:solidFill>
                  <a:srgbClr val="C8DCE3"/>
                </a:solidFill>
                <a:latin typeface="Arimo"/>
              </a:rPr>
              <a:t>Fungsi aktivasi yang digunakan dalam model ini adalah sigmoid. Fungsi sigmoid adalah pilihan populer untuk tugas klasifikasi biner karena outputnya berkisar antara 0 dan 1, yang dapat diinterpretasikan sebagai probabilitas. Dalam konteks jaringan saraf, fungsi sigmoid mengubah input bobot yang dijumlahkan dari neuron menjadi output yang halus dan terbatas. Untuk tugas klasifikasi biner, nilai output mendekati 1 dapat diinterpretasikan sebagai kelas positif, sementara nilai mendekati 0 dapat diinterpretasikan sebagai kelas negatif. Ini memungkinkan model untuk membuat prediksi seperti "ya" atau "tidak" dengan mendasarkan pada probabilitas yang dihitung.</a:t>
            </a:r>
          </a:p>
        </p:txBody>
      </p:sp>
      <p:sp>
        <p:nvSpPr>
          <p:cNvPr name="TextBox 26" id="26"/>
          <p:cNvSpPr txBox="true"/>
          <p:nvPr/>
        </p:nvSpPr>
        <p:spPr>
          <a:xfrm rot="0">
            <a:off x="6742685" y="5875138"/>
            <a:ext cx="4872808" cy="642437"/>
          </a:xfrm>
          <a:prstGeom prst="rect">
            <a:avLst/>
          </a:prstGeom>
        </p:spPr>
        <p:txBody>
          <a:bodyPr anchor="t" rtlCol="false" tIns="0" lIns="0" bIns="0" rIns="0">
            <a:spAutoFit/>
          </a:bodyPr>
          <a:lstStyle/>
          <a:p>
            <a:pPr algn="ctr">
              <a:lnSpc>
                <a:spcPts val="5073"/>
              </a:lnSpc>
            </a:pPr>
            <a:r>
              <a:rPr lang="en-US" sz="3624">
                <a:solidFill>
                  <a:srgbClr val="F3E687"/>
                </a:solidFill>
                <a:latin typeface="Arimo"/>
              </a:rPr>
              <a:t>Sigmoid</a:t>
            </a:r>
          </a:p>
        </p:txBody>
      </p:sp>
      <p:sp>
        <p:nvSpPr>
          <p:cNvPr name="Freeform 27" id="27"/>
          <p:cNvSpPr/>
          <p:nvPr/>
        </p:nvSpPr>
        <p:spPr>
          <a:xfrm flipH="false" flipV="false" rot="-973872">
            <a:off x="6150017" y="3605618"/>
            <a:ext cx="531056" cy="516573"/>
          </a:xfrm>
          <a:custGeom>
            <a:avLst/>
            <a:gdLst/>
            <a:ahLst/>
            <a:cxnLst/>
            <a:rect r="r" b="b" t="t" l="l"/>
            <a:pathLst>
              <a:path h="516573" w="531056">
                <a:moveTo>
                  <a:pt x="0" y="0"/>
                </a:moveTo>
                <a:lnTo>
                  <a:pt x="531057" y="0"/>
                </a:lnTo>
                <a:lnTo>
                  <a:pt x="531057" y="516573"/>
                </a:lnTo>
                <a:lnTo>
                  <a:pt x="0" y="5165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E184D"/>
        </a:solidFill>
      </p:bgPr>
    </p:bg>
    <p:spTree>
      <p:nvGrpSpPr>
        <p:cNvPr id="1" name=""/>
        <p:cNvGrpSpPr/>
        <p:nvPr/>
      </p:nvGrpSpPr>
      <p:grpSpPr>
        <a:xfrm>
          <a:off x="0" y="0"/>
          <a:ext cx="0" cy="0"/>
          <a:chOff x="0" y="0"/>
          <a:chExt cx="0" cy="0"/>
        </a:xfrm>
      </p:grpSpPr>
      <p:sp>
        <p:nvSpPr>
          <p:cNvPr name="Freeform 2" id="2"/>
          <p:cNvSpPr/>
          <p:nvPr/>
        </p:nvSpPr>
        <p:spPr>
          <a:xfrm flipH="false" flipV="false" rot="0">
            <a:off x="6894261" y="7246075"/>
            <a:ext cx="4499478" cy="4499478"/>
          </a:xfrm>
          <a:custGeom>
            <a:avLst/>
            <a:gdLst/>
            <a:ahLst/>
            <a:cxnLst/>
            <a:rect r="r" b="b" t="t" l="l"/>
            <a:pathLst>
              <a:path h="4499478" w="4499478">
                <a:moveTo>
                  <a:pt x="0" y="0"/>
                </a:moveTo>
                <a:lnTo>
                  <a:pt x="4499478" y="0"/>
                </a:lnTo>
                <a:lnTo>
                  <a:pt x="4499478" y="4499479"/>
                </a:lnTo>
                <a:lnTo>
                  <a:pt x="0" y="44994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894261" y="-1604631"/>
            <a:ext cx="4499478" cy="4499478"/>
          </a:xfrm>
          <a:custGeom>
            <a:avLst/>
            <a:gdLst/>
            <a:ahLst/>
            <a:cxnLst/>
            <a:rect r="r" b="b" t="t" l="l"/>
            <a:pathLst>
              <a:path h="4499478" w="4499478">
                <a:moveTo>
                  <a:pt x="0" y="0"/>
                </a:moveTo>
                <a:lnTo>
                  <a:pt x="4499478" y="0"/>
                </a:lnTo>
                <a:lnTo>
                  <a:pt x="4499478" y="4499478"/>
                </a:lnTo>
                <a:lnTo>
                  <a:pt x="0" y="4499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178267"/>
            <a:ext cx="16230600" cy="7967613"/>
            <a:chOff x="0" y="0"/>
            <a:chExt cx="4274726" cy="2098466"/>
          </a:xfrm>
        </p:grpSpPr>
        <p:sp>
          <p:nvSpPr>
            <p:cNvPr name="Freeform 5" id="5"/>
            <p:cNvSpPr/>
            <p:nvPr/>
          </p:nvSpPr>
          <p:spPr>
            <a:xfrm flipH="false" flipV="false" rot="0">
              <a:off x="0" y="0"/>
              <a:ext cx="4274726" cy="2098466"/>
            </a:xfrm>
            <a:custGeom>
              <a:avLst/>
              <a:gdLst/>
              <a:ahLst/>
              <a:cxnLst/>
              <a:rect r="r" b="b" t="t" l="l"/>
              <a:pathLst>
                <a:path h="2098466" w="4274726">
                  <a:moveTo>
                    <a:pt x="8109" y="0"/>
                  </a:moveTo>
                  <a:lnTo>
                    <a:pt x="4266617" y="0"/>
                  </a:lnTo>
                  <a:cubicBezTo>
                    <a:pt x="4268768" y="0"/>
                    <a:pt x="4270830" y="854"/>
                    <a:pt x="4272351" y="2375"/>
                  </a:cubicBezTo>
                  <a:cubicBezTo>
                    <a:pt x="4273872" y="3896"/>
                    <a:pt x="4274726" y="5958"/>
                    <a:pt x="4274726" y="8109"/>
                  </a:cubicBezTo>
                  <a:lnTo>
                    <a:pt x="4274726" y="2090357"/>
                  </a:lnTo>
                  <a:cubicBezTo>
                    <a:pt x="4274726" y="2092508"/>
                    <a:pt x="4273872" y="2094570"/>
                    <a:pt x="4272351" y="2096091"/>
                  </a:cubicBezTo>
                  <a:cubicBezTo>
                    <a:pt x="4270830" y="2097611"/>
                    <a:pt x="4268768" y="2098466"/>
                    <a:pt x="4266617" y="2098466"/>
                  </a:cubicBezTo>
                  <a:lnTo>
                    <a:pt x="8109" y="2098466"/>
                  </a:lnTo>
                  <a:cubicBezTo>
                    <a:pt x="5958" y="2098466"/>
                    <a:pt x="3896" y="2097611"/>
                    <a:pt x="2375" y="2096091"/>
                  </a:cubicBezTo>
                  <a:cubicBezTo>
                    <a:pt x="854" y="2094570"/>
                    <a:pt x="0" y="2092508"/>
                    <a:pt x="0" y="2090357"/>
                  </a:cubicBezTo>
                  <a:lnTo>
                    <a:pt x="0" y="8109"/>
                  </a:lnTo>
                  <a:cubicBezTo>
                    <a:pt x="0" y="5958"/>
                    <a:pt x="854" y="3896"/>
                    <a:pt x="2375" y="2375"/>
                  </a:cubicBezTo>
                  <a:cubicBezTo>
                    <a:pt x="3896" y="854"/>
                    <a:pt x="5958" y="0"/>
                    <a:pt x="8109" y="0"/>
                  </a:cubicBezTo>
                  <a:close/>
                </a:path>
              </a:pathLst>
            </a:custGeom>
            <a:solidFill>
              <a:srgbClr val="0E184D"/>
            </a:solidFill>
            <a:ln w="57150" cap="sq">
              <a:solidFill>
                <a:srgbClr val="C8DCE3"/>
              </a:solidFill>
              <a:prstDash val="solid"/>
              <a:miter/>
            </a:ln>
          </p:spPr>
        </p:sp>
        <p:sp>
          <p:nvSpPr>
            <p:cNvPr name="TextBox 6" id="6"/>
            <p:cNvSpPr txBox="true"/>
            <p:nvPr/>
          </p:nvSpPr>
          <p:spPr>
            <a:xfrm>
              <a:off x="0" y="-47625"/>
              <a:ext cx="4274726" cy="2146091"/>
            </a:xfrm>
            <a:prstGeom prst="rect">
              <a:avLst/>
            </a:prstGeom>
          </p:spPr>
          <p:txBody>
            <a:bodyPr anchor="ctr" rtlCol="false" tIns="50800" lIns="50800" bIns="50800" rIns="50800"/>
            <a:lstStyle/>
            <a:p>
              <a:pPr algn="ctr">
                <a:lnSpc>
                  <a:spcPts val="2688"/>
                </a:lnSpc>
              </a:pPr>
            </a:p>
          </p:txBody>
        </p:sp>
      </p:grpSp>
      <p:grpSp>
        <p:nvGrpSpPr>
          <p:cNvPr name="Group 7" id="7"/>
          <p:cNvGrpSpPr/>
          <p:nvPr/>
        </p:nvGrpSpPr>
        <p:grpSpPr>
          <a:xfrm rot="0">
            <a:off x="8427506" y="2894847"/>
            <a:ext cx="9196133" cy="4902654"/>
            <a:chOff x="0" y="0"/>
            <a:chExt cx="2422027" cy="1291234"/>
          </a:xfrm>
        </p:grpSpPr>
        <p:sp>
          <p:nvSpPr>
            <p:cNvPr name="Freeform 8" id="8"/>
            <p:cNvSpPr/>
            <p:nvPr/>
          </p:nvSpPr>
          <p:spPr>
            <a:xfrm flipH="false" flipV="false" rot="0">
              <a:off x="0" y="0"/>
              <a:ext cx="2422027" cy="1291234"/>
            </a:xfrm>
            <a:custGeom>
              <a:avLst/>
              <a:gdLst/>
              <a:ahLst/>
              <a:cxnLst/>
              <a:rect r="r" b="b" t="t" l="l"/>
              <a:pathLst>
                <a:path h="1291234" w="2422027">
                  <a:moveTo>
                    <a:pt x="14312" y="0"/>
                  </a:moveTo>
                  <a:lnTo>
                    <a:pt x="2407715" y="0"/>
                  </a:lnTo>
                  <a:cubicBezTo>
                    <a:pt x="2415619" y="0"/>
                    <a:pt x="2422027" y="6408"/>
                    <a:pt x="2422027" y="14312"/>
                  </a:cubicBezTo>
                  <a:lnTo>
                    <a:pt x="2422027" y="1276922"/>
                  </a:lnTo>
                  <a:cubicBezTo>
                    <a:pt x="2422027" y="1284826"/>
                    <a:pt x="2415619" y="1291234"/>
                    <a:pt x="2407715" y="1291234"/>
                  </a:cubicBezTo>
                  <a:lnTo>
                    <a:pt x="14312" y="1291234"/>
                  </a:lnTo>
                  <a:cubicBezTo>
                    <a:pt x="10516" y="1291234"/>
                    <a:pt x="6876" y="1289726"/>
                    <a:pt x="4192" y="1287042"/>
                  </a:cubicBezTo>
                  <a:cubicBezTo>
                    <a:pt x="1508" y="1284358"/>
                    <a:pt x="0" y="1280718"/>
                    <a:pt x="0" y="1276922"/>
                  </a:cubicBezTo>
                  <a:lnTo>
                    <a:pt x="0" y="14312"/>
                  </a:lnTo>
                  <a:cubicBezTo>
                    <a:pt x="0" y="6408"/>
                    <a:pt x="6408" y="0"/>
                    <a:pt x="14312" y="0"/>
                  </a:cubicBezTo>
                  <a:close/>
                </a:path>
              </a:pathLst>
            </a:custGeom>
            <a:solidFill>
              <a:srgbClr val="0E184D"/>
            </a:solidFill>
            <a:ln w="57150" cap="sq">
              <a:solidFill>
                <a:srgbClr val="C8DCE3"/>
              </a:solidFill>
              <a:prstDash val="solid"/>
              <a:miter/>
            </a:ln>
          </p:spPr>
        </p:sp>
        <p:sp>
          <p:nvSpPr>
            <p:cNvPr name="TextBox 9" id="9"/>
            <p:cNvSpPr txBox="true"/>
            <p:nvPr/>
          </p:nvSpPr>
          <p:spPr>
            <a:xfrm>
              <a:off x="0" y="-47625"/>
              <a:ext cx="2422027" cy="1338859"/>
            </a:xfrm>
            <a:prstGeom prst="rect">
              <a:avLst/>
            </a:prstGeom>
          </p:spPr>
          <p:txBody>
            <a:bodyPr anchor="ctr" rtlCol="false" tIns="50800" lIns="50800" bIns="50800" rIns="50800"/>
            <a:lstStyle/>
            <a:p>
              <a:pPr algn="ctr">
                <a:lnSpc>
                  <a:spcPts val="2688"/>
                </a:lnSpc>
              </a:pPr>
            </a:p>
          </p:txBody>
        </p:sp>
      </p:grpSp>
      <p:sp>
        <p:nvSpPr>
          <p:cNvPr name="Freeform 10" id="10"/>
          <p:cNvSpPr/>
          <p:nvPr/>
        </p:nvSpPr>
        <p:spPr>
          <a:xfrm flipH="false" flipV="false" rot="0">
            <a:off x="1262308" y="1028700"/>
            <a:ext cx="4168897" cy="515901"/>
          </a:xfrm>
          <a:custGeom>
            <a:avLst/>
            <a:gdLst/>
            <a:ahLst/>
            <a:cxnLst/>
            <a:rect r="r" b="b" t="t" l="l"/>
            <a:pathLst>
              <a:path h="515901" w="4168897">
                <a:moveTo>
                  <a:pt x="0" y="0"/>
                </a:moveTo>
                <a:lnTo>
                  <a:pt x="4168897" y="0"/>
                </a:lnTo>
                <a:lnTo>
                  <a:pt x="4168897" y="515901"/>
                </a:lnTo>
                <a:lnTo>
                  <a:pt x="0" y="5159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2680864" y="1028700"/>
            <a:ext cx="4168897" cy="515901"/>
          </a:xfrm>
          <a:custGeom>
            <a:avLst/>
            <a:gdLst/>
            <a:ahLst/>
            <a:cxnLst/>
            <a:rect r="r" b="b" t="t" l="l"/>
            <a:pathLst>
              <a:path h="515901" w="4168897">
                <a:moveTo>
                  <a:pt x="4168897" y="0"/>
                </a:moveTo>
                <a:lnTo>
                  <a:pt x="0" y="0"/>
                </a:lnTo>
                <a:lnTo>
                  <a:pt x="0" y="515901"/>
                </a:lnTo>
                <a:lnTo>
                  <a:pt x="4168897" y="515901"/>
                </a:lnTo>
                <a:lnTo>
                  <a:pt x="416889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5809371" y="1028700"/>
            <a:ext cx="507827" cy="50782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E687"/>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88"/>
                </a:lnSpc>
              </a:pPr>
            </a:p>
          </p:txBody>
        </p:sp>
      </p:grpSp>
      <p:grpSp>
        <p:nvGrpSpPr>
          <p:cNvPr name="Group 15" id="15"/>
          <p:cNvGrpSpPr/>
          <p:nvPr/>
        </p:nvGrpSpPr>
        <p:grpSpPr>
          <a:xfrm rot="0">
            <a:off x="11831256" y="1036773"/>
            <a:ext cx="507827" cy="50782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E687"/>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88"/>
                </a:lnSpc>
              </a:pPr>
            </a:p>
          </p:txBody>
        </p:sp>
      </p:grpSp>
      <p:sp>
        <p:nvSpPr>
          <p:cNvPr name="TextBox 18" id="18"/>
          <p:cNvSpPr txBox="true"/>
          <p:nvPr/>
        </p:nvSpPr>
        <p:spPr>
          <a:xfrm rot="0">
            <a:off x="1371583" y="1066432"/>
            <a:ext cx="3950348" cy="383286"/>
          </a:xfrm>
          <a:prstGeom prst="rect">
            <a:avLst/>
          </a:prstGeom>
        </p:spPr>
        <p:txBody>
          <a:bodyPr anchor="t" rtlCol="false" tIns="0" lIns="0" bIns="0" rIns="0">
            <a:spAutoFit/>
          </a:bodyPr>
          <a:lstStyle/>
          <a:p>
            <a:pPr algn="ctr">
              <a:lnSpc>
                <a:spcPts val="3024"/>
              </a:lnSpc>
            </a:pPr>
            <a:r>
              <a:rPr lang="en-US" sz="2160">
                <a:solidFill>
                  <a:srgbClr val="0E184D"/>
                </a:solidFill>
                <a:latin typeface="Arimo"/>
              </a:rPr>
              <a:t>Kecerdasan Artifisial</a:t>
            </a:r>
          </a:p>
        </p:txBody>
      </p:sp>
      <p:sp>
        <p:nvSpPr>
          <p:cNvPr name="TextBox 19" id="19"/>
          <p:cNvSpPr txBox="true"/>
          <p:nvPr/>
        </p:nvSpPr>
        <p:spPr>
          <a:xfrm rot="0">
            <a:off x="12790139" y="1066432"/>
            <a:ext cx="3950348" cy="383286"/>
          </a:xfrm>
          <a:prstGeom prst="rect">
            <a:avLst/>
          </a:prstGeom>
        </p:spPr>
        <p:txBody>
          <a:bodyPr anchor="t" rtlCol="false" tIns="0" lIns="0" bIns="0" rIns="0">
            <a:spAutoFit/>
          </a:bodyPr>
          <a:lstStyle/>
          <a:p>
            <a:pPr algn="ctr">
              <a:lnSpc>
                <a:spcPts val="3024"/>
              </a:lnSpc>
            </a:pPr>
            <a:r>
              <a:rPr lang="en-US" sz="2160">
                <a:solidFill>
                  <a:srgbClr val="0E184D"/>
                </a:solidFill>
                <a:latin typeface="Arimo"/>
              </a:rPr>
              <a:t>page 8</a:t>
            </a:r>
          </a:p>
        </p:txBody>
      </p:sp>
      <p:sp>
        <p:nvSpPr>
          <p:cNvPr name="TextBox 20" id="20"/>
          <p:cNvSpPr txBox="true"/>
          <p:nvPr/>
        </p:nvSpPr>
        <p:spPr>
          <a:xfrm rot="0">
            <a:off x="8427506" y="4013454"/>
            <a:ext cx="9196133" cy="2975881"/>
          </a:xfrm>
          <a:prstGeom prst="rect">
            <a:avLst/>
          </a:prstGeom>
        </p:spPr>
        <p:txBody>
          <a:bodyPr anchor="t" rtlCol="false" tIns="0" lIns="0" bIns="0" rIns="0">
            <a:spAutoFit/>
          </a:bodyPr>
          <a:lstStyle/>
          <a:p>
            <a:pPr algn="ctr">
              <a:lnSpc>
                <a:spcPts val="11580"/>
              </a:lnSpc>
            </a:pPr>
            <a:r>
              <a:rPr lang="en-US" sz="11580">
                <a:solidFill>
                  <a:srgbClr val="F3E687"/>
                </a:solidFill>
                <a:latin typeface="Anton"/>
              </a:rPr>
              <a:t>HIDDEN</a:t>
            </a:r>
          </a:p>
          <a:p>
            <a:pPr algn="ctr">
              <a:lnSpc>
                <a:spcPts val="11580"/>
              </a:lnSpc>
            </a:pPr>
            <a:r>
              <a:rPr lang="en-US" sz="11580">
                <a:solidFill>
                  <a:srgbClr val="F3E687"/>
                </a:solidFill>
                <a:latin typeface="Anton"/>
              </a:rPr>
              <a:t>LAYER</a:t>
            </a:r>
          </a:p>
        </p:txBody>
      </p:sp>
      <p:grpSp>
        <p:nvGrpSpPr>
          <p:cNvPr name="Group 21" id="21"/>
          <p:cNvGrpSpPr/>
          <p:nvPr/>
        </p:nvGrpSpPr>
        <p:grpSpPr>
          <a:xfrm rot="-1071739">
            <a:off x="9604707" y="5291174"/>
            <a:ext cx="2037077" cy="663615"/>
            <a:chOff x="0" y="0"/>
            <a:chExt cx="626146" cy="203978"/>
          </a:xfrm>
        </p:grpSpPr>
        <p:sp>
          <p:nvSpPr>
            <p:cNvPr name="Freeform 22" id="22"/>
            <p:cNvSpPr/>
            <p:nvPr/>
          </p:nvSpPr>
          <p:spPr>
            <a:xfrm flipH="false" flipV="false" rot="0">
              <a:off x="0" y="0"/>
              <a:ext cx="626146" cy="203978"/>
            </a:xfrm>
            <a:custGeom>
              <a:avLst/>
              <a:gdLst/>
              <a:ahLst/>
              <a:cxnLst/>
              <a:rect r="r" b="b" t="t" l="l"/>
              <a:pathLst>
                <a:path h="203978" w="626146">
                  <a:moveTo>
                    <a:pt x="101989" y="0"/>
                  </a:moveTo>
                  <a:lnTo>
                    <a:pt x="524157" y="0"/>
                  </a:lnTo>
                  <a:cubicBezTo>
                    <a:pt x="580484" y="0"/>
                    <a:pt x="626146" y="45662"/>
                    <a:pt x="626146" y="101989"/>
                  </a:cubicBezTo>
                  <a:lnTo>
                    <a:pt x="626146" y="101989"/>
                  </a:lnTo>
                  <a:cubicBezTo>
                    <a:pt x="626146" y="158316"/>
                    <a:pt x="580484" y="203978"/>
                    <a:pt x="524157" y="203978"/>
                  </a:cubicBezTo>
                  <a:lnTo>
                    <a:pt x="101989" y="203978"/>
                  </a:lnTo>
                  <a:cubicBezTo>
                    <a:pt x="45662" y="203978"/>
                    <a:pt x="0" y="158316"/>
                    <a:pt x="0" y="101989"/>
                  </a:cubicBezTo>
                  <a:lnTo>
                    <a:pt x="0" y="101989"/>
                  </a:lnTo>
                  <a:cubicBezTo>
                    <a:pt x="0" y="45662"/>
                    <a:pt x="45662" y="0"/>
                    <a:pt x="101989" y="0"/>
                  </a:cubicBezTo>
                  <a:close/>
                </a:path>
              </a:pathLst>
            </a:custGeom>
            <a:solidFill>
              <a:srgbClr val="C8DCE3"/>
            </a:solidFill>
            <a:ln w="38100" cap="rnd">
              <a:solidFill>
                <a:srgbClr val="1E2444"/>
              </a:solidFill>
              <a:prstDash val="solid"/>
              <a:round/>
            </a:ln>
          </p:spPr>
        </p:sp>
        <p:sp>
          <p:nvSpPr>
            <p:cNvPr name="TextBox 23" id="23"/>
            <p:cNvSpPr txBox="true"/>
            <p:nvPr/>
          </p:nvSpPr>
          <p:spPr>
            <a:xfrm>
              <a:off x="0" y="-47625"/>
              <a:ext cx="626146" cy="251603"/>
            </a:xfrm>
            <a:prstGeom prst="rect">
              <a:avLst/>
            </a:prstGeom>
          </p:spPr>
          <p:txBody>
            <a:bodyPr anchor="ctr" rtlCol="false" tIns="50800" lIns="50800" bIns="50800" rIns="50800"/>
            <a:lstStyle/>
            <a:p>
              <a:pPr algn="ctr">
                <a:lnSpc>
                  <a:spcPts val="2688"/>
                </a:lnSpc>
              </a:pPr>
            </a:p>
          </p:txBody>
        </p:sp>
      </p:grpSp>
      <p:sp>
        <p:nvSpPr>
          <p:cNvPr name="Freeform 24" id="24"/>
          <p:cNvSpPr/>
          <p:nvPr/>
        </p:nvSpPr>
        <p:spPr>
          <a:xfrm flipH="false" flipV="false" rot="0">
            <a:off x="14427426" y="4994751"/>
            <a:ext cx="1048678" cy="1048678"/>
          </a:xfrm>
          <a:custGeom>
            <a:avLst/>
            <a:gdLst/>
            <a:ahLst/>
            <a:cxnLst/>
            <a:rect r="r" b="b" t="t" l="l"/>
            <a:pathLst>
              <a:path h="1048678" w="1048678">
                <a:moveTo>
                  <a:pt x="0" y="0"/>
                </a:moveTo>
                <a:lnTo>
                  <a:pt x="1048678" y="0"/>
                </a:lnTo>
                <a:lnTo>
                  <a:pt x="1048678" y="1048679"/>
                </a:lnTo>
                <a:lnTo>
                  <a:pt x="0" y="10486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5" id="25"/>
          <p:cNvSpPr txBox="true"/>
          <p:nvPr/>
        </p:nvSpPr>
        <p:spPr>
          <a:xfrm rot="0">
            <a:off x="2224725" y="1968952"/>
            <a:ext cx="5282324" cy="642437"/>
          </a:xfrm>
          <a:prstGeom prst="rect">
            <a:avLst/>
          </a:prstGeom>
        </p:spPr>
        <p:txBody>
          <a:bodyPr anchor="t" rtlCol="false" tIns="0" lIns="0" bIns="0" rIns="0">
            <a:spAutoFit/>
          </a:bodyPr>
          <a:lstStyle/>
          <a:p>
            <a:pPr algn="ctr">
              <a:lnSpc>
                <a:spcPts val="5073"/>
              </a:lnSpc>
            </a:pPr>
            <a:r>
              <a:rPr lang="en-US" sz="3624">
                <a:solidFill>
                  <a:srgbClr val="F3E687"/>
                </a:solidFill>
                <a:latin typeface="Arimo"/>
              </a:rPr>
              <a:t>GlobalAveragePooling1D</a:t>
            </a:r>
          </a:p>
        </p:txBody>
      </p:sp>
      <p:sp>
        <p:nvSpPr>
          <p:cNvPr name="TextBox 26" id="26"/>
          <p:cNvSpPr txBox="true"/>
          <p:nvPr/>
        </p:nvSpPr>
        <p:spPr>
          <a:xfrm rot="0">
            <a:off x="1602516" y="6194062"/>
            <a:ext cx="6526742" cy="2669286"/>
          </a:xfrm>
          <a:prstGeom prst="rect">
            <a:avLst/>
          </a:prstGeom>
        </p:spPr>
        <p:txBody>
          <a:bodyPr anchor="t" rtlCol="false" tIns="0" lIns="0" bIns="0" rIns="0">
            <a:spAutoFit/>
          </a:bodyPr>
          <a:lstStyle/>
          <a:p>
            <a:pPr algn="just">
              <a:lnSpc>
                <a:spcPts val="3024"/>
              </a:lnSpc>
            </a:pPr>
            <a:r>
              <a:rPr lang="en-US" sz="2160">
                <a:solidFill>
                  <a:srgbClr val="C8DCE3"/>
                </a:solidFill>
                <a:latin typeface="Arimo"/>
              </a:rPr>
              <a:t>`GlobalAveragePooling1D` adalah hidden layer. Ini karena lapisan ini berada di antara lapisan input (`Embedding` layer) dan lapisan output (`Dense` layer dengan aktivasi sigmoid). Hidden layer bertugas untuk mengekstraksi fitur dan melakukan reduksi dimensi sebelum hasilnya diteruskan ke lapisan output untuk klasifikasi.</a:t>
            </a:r>
          </a:p>
        </p:txBody>
      </p:sp>
      <p:sp>
        <p:nvSpPr>
          <p:cNvPr name="Freeform 27" id="27"/>
          <p:cNvSpPr/>
          <p:nvPr/>
        </p:nvSpPr>
        <p:spPr>
          <a:xfrm flipH="false" flipV="false" rot="0">
            <a:off x="1602516" y="2915306"/>
            <a:ext cx="6526742" cy="3031990"/>
          </a:xfrm>
          <a:custGeom>
            <a:avLst/>
            <a:gdLst/>
            <a:ahLst/>
            <a:cxnLst/>
            <a:rect r="r" b="b" t="t" l="l"/>
            <a:pathLst>
              <a:path h="3031990" w="6526742">
                <a:moveTo>
                  <a:pt x="0" y="0"/>
                </a:moveTo>
                <a:lnTo>
                  <a:pt x="6526742" y="0"/>
                </a:lnTo>
                <a:lnTo>
                  <a:pt x="6526742" y="3031990"/>
                </a:lnTo>
                <a:lnTo>
                  <a:pt x="0" y="3031990"/>
                </a:lnTo>
                <a:lnTo>
                  <a:pt x="0" y="0"/>
                </a:lnTo>
                <a:close/>
              </a:path>
            </a:pathLst>
          </a:custGeom>
          <a:blipFill>
            <a:blip r:embed="rId8"/>
            <a:stretch>
              <a:fillRect l="0" t="0" r="-22491" b="-6316"/>
            </a:stretch>
          </a:blipFill>
        </p:spPr>
      </p:sp>
      <p:sp>
        <p:nvSpPr>
          <p:cNvPr name="Freeform 28" id="28"/>
          <p:cNvSpPr/>
          <p:nvPr/>
        </p:nvSpPr>
        <p:spPr>
          <a:xfrm flipH="true" flipV="true" rot="2982929">
            <a:off x="9627354" y="5425842"/>
            <a:ext cx="1660124" cy="394280"/>
          </a:xfrm>
          <a:custGeom>
            <a:avLst/>
            <a:gdLst/>
            <a:ahLst/>
            <a:cxnLst/>
            <a:rect r="r" b="b" t="t" l="l"/>
            <a:pathLst>
              <a:path h="394280" w="1660124">
                <a:moveTo>
                  <a:pt x="1660124" y="394279"/>
                </a:moveTo>
                <a:lnTo>
                  <a:pt x="0" y="394279"/>
                </a:lnTo>
                <a:lnTo>
                  <a:pt x="0" y="0"/>
                </a:lnTo>
                <a:lnTo>
                  <a:pt x="1660124" y="0"/>
                </a:lnTo>
                <a:lnTo>
                  <a:pt x="1660124" y="394279"/>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DAF1UzOtaDQ</dc:identifier>
  <dcterms:modified xsi:type="dcterms:W3CDTF">2011-08-01T06:04:30Z</dcterms:modified>
  <cp:revision>1</cp:revision>
  <dc:title>Blue Modern  Illustrative Sales Pitch Deck Presentation</dc:title>
</cp:coreProperties>
</file>